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59" r:id="rId6"/>
    <p:sldId id="260" r:id="rId7"/>
    <p:sldId id="261" r:id="rId8"/>
    <p:sldId id="263" r:id="rId9"/>
    <p:sldId id="264" r:id="rId10"/>
    <p:sldId id="265" r:id="rId11"/>
    <p:sldId id="266" r:id="rId12"/>
    <p:sldId id="267"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32" autoAdjust="0"/>
  </p:normalViewPr>
  <p:slideViewPr>
    <p:cSldViewPr snapToGrid="0">
      <p:cViewPr varScale="1">
        <p:scale>
          <a:sx n="79" d="100"/>
          <a:sy n="79"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2.jpeg"/></Relationships>
</file>

<file path=ppt/diagrams/_rels/data10.xml.rels><?xml version="1.0" encoding="UTF-8" standalone="yes"?>
<Relationships xmlns="http://schemas.openxmlformats.org/package/2006/relationships"><Relationship Id="rId1" Type="http://schemas.openxmlformats.org/officeDocument/2006/relationships/image" Target="../media/image22.jpeg"/></Relationships>
</file>

<file path=ppt/diagrams/_rels/data11.xml.rels><?xml version="1.0" encoding="UTF-8" standalone="yes"?>
<Relationships xmlns="http://schemas.openxmlformats.org/package/2006/relationships"><Relationship Id="rId1" Type="http://schemas.openxmlformats.org/officeDocument/2006/relationships/image" Target="../media/image23.jpeg"/></Relationships>
</file>

<file path=ppt/diagrams/_rels/data12.xml.rels><?xml version="1.0" encoding="UTF-8" standalone="yes"?>
<Relationships xmlns="http://schemas.openxmlformats.org/package/2006/relationships"><Relationship Id="rId1" Type="http://schemas.openxmlformats.org/officeDocument/2006/relationships/image" Target="../media/image24.jpeg"/></Relationships>
</file>

<file path=ppt/diagrams/_rels/data2.xml.rels><?xml version="1.0" encoding="UTF-8" standalone="yes"?>
<Relationships xmlns="http://schemas.openxmlformats.org/package/2006/relationships"><Relationship Id="rId1" Type="http://schemas.openxmlformats.org/officeDocument/2006/relationships/image" Target="../media/image3.jpeg"/></Relationships>
</file>

<file path=ppt/diagrams/_rels/data3.xml.rels><?xml version="1.0" encoding="UTF-8" standalone="yes"?>
<Relationships xmlns="http://schemas.openxmlformats.org/package/2006/relationships"><Relationship Id="rId1" Type="http://schemas.openxmlformats.org/officeDocument/2006/relationships/image" Target="../media/image14.jpeg"/></Relationships>
</file>

<file path=ppt/diagrams/_rels/data4.xml.rels><?xml version="1.0" encoding="UTF-8" standalone="yes"?>
<Relationships xmlns="http://schemas.openxmlformats.org/package/2006/relationships"><Relationship Id="rId1" Type="http://schemas.openxmlformats.org/officeDocument/2006/relationships/image" Target="../media/image15.jpeg"/></Relationships>
</file>

<file path=ppt/diagrams/_rels/data5.xml.rels><?xml version="1.0" encoding="UTF-8" standalone="yes"?>
<Relationships xmlns="http://schemas.openxmlformats.org/package/2006/relationships"><Relationship Id="rId1" Type="http://schemas.openxmlformats.org/officeDocument/2006/relationships/image" Target="../media/image16.jpeg"/></Relationships>
</file>

<file path=ppt/diagrams/_rels/data6.xml.rels><?xml version="1.0" encoding="UTF-8" standalone="yes"?>
<Relationships xmlns="http://schemas.openxmlformats.org/package/2006/relationships"><Relationship Id="rId1" Type="http://schemas.openxmlformats.org/officeDocument/2006/relationships/image" Target="../media/image17.jpeg"/></Relationships>
</file>

<file path=ppt/diagrams/_rels/data7.xml.rels><?xml version="1.0" encoding="UTF-8" standalone="yes"?>
<Relationships xmlns="http://schemas.openxmlformats.org/package/2006/relationships"><Relationship Id="rId1" Type="http://schemas.openxmlformats.org/officeDocument/2006/relationships/image" Target="../media/image18.jpeg"/></Relationships>
</file>

<file path=ppt/diagrams/_rels/data8.xml.rels><?xml version="1.0" encoding="UTF-8" standalone="yes"?>
<Relationships xmlns="http://schemas.openxmlformats.org/package/2006/relationships"><Relationship Id="rId1" Type="http://schemas.openxmlformats.org/officeDocument/2006/relationships/image" Target="../media/image19.jpeg"/></Relationships>
</file>

<file path=ppt/diagrams/_rels/data9.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4.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5.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8.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19.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89C98B-C23D-4B80-8244-39B76911D700}" type="doc">
      <dgm:prSet loTypeId="urn:microsoft.com/office/officeart/2008/layout/AscendingPictureAccentProcess" loCatId="picture" qsTypeId="urn:microsoft.com/office/officeart/2005/8/quickstyle/3d1" qsCatId="3D" csTypeId="urn:microsoft.com/office/officeart/2005/8/colors/accent1_2" csCatId="accent1" phldr="1"/>
      <dgm:spPr/>
    </dgm:pt>
    <dgm:pt modelId="{26118497-3A1A-4C95-97A0-29401E1A1A5D}">
      <dgm:prSet phldrT="[Text]"/>
      <dgm:spPr/>
      <dgm:t>
        <a:bodyPr/>
        <a:lstStyle/>
        <a:p>
          <a:r>
            <a:rPr lang="en-IN" b="0" i="0" dirty="0"/>
            <a:t>Dhaval Patel</a:t>
          </a:r>
        </a:p>
      </dgm:t>
    </dgm:pt>
    <dgm:pt modelId="{A0043DD0-ED30-47D8-AC18-E55849E51572}" type="parTrans" cxnId="{C202123B-B4FA-4D0E-852D-8B9327956314}">
      <dgm:prSet/>
      <dgm:spPr/>
      <dgm:t>
        <a:bodyPr/>
        <a:lstStyle/>
        <a:p>
          <a:endParaRPr lang="en-IN"/>
        </a:p>
      </dgm:t>
    </dgm:pt>
    <dgm:pt modelId="{4F83EEAE-6573-4D1F-946C-C7F567C6C006}" type="sibTrans" cxnId="{C202123B-B4FA-4D0E-852D-8B932795631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IN"/>
        </a:p>
      </dgm:t>
      <dgm:extLst>
        <a:ext uri="{E40237B7-FDA0-4F09-8148-C483321AD2D9}">
          <dgm14:cNvPr xmlns:dgm14="http://schemas.microsoft.com/office/drawing/2010/diagram" id="0" name="" descr="Dhaval Patel - Founder @ Codebasics - codebasics | LinkedIn">
            <a:extLst>
              <a:ext uri="{FF2B5EF4-FFF2-40B4-BE49-F238E27FC236}">
                <a16:creationId xmlns:a16="http://schemas.microsoft.com/office/drawing/2014/main" id="{662A7D70-CE9F-3D70-7376-C3AED0762CD8}"/>
              </a:ext>
            </a:extLst>
          </dgm14:cNvPr>
        </a:ext>
      </dgm:extLst>
    </dgm:pt>
    <dgm:pt modelId="{0086B317-58A3-404D-A4C9-90B6DF621467}" type="pres">
      <dgm:prSet presAssocID="{9C89C98B-C23D-4B80-8244-39B76911D700}" presName="Name0" presStyleCnt="0">
        <dgm:presLayoutVars>
          <dgm:chMax val="7"/>
          <dgm:chPref val="7"/>
          <dgm:dir/>
        </dgm:presLayoutVars>
      </dgm:prSet>
      <dgm:spPr/>
    </dgm:pt>
    <dgm:pt modelId="{0ED0DBDE-60F0-4F39-B9B1-446B45E082CA}" type="pres">
      <dgm:prSet presAssocID="{26118497-3A1A-4C95-97A0-29401E1A1A5D}" presName="parTx1" presStyleLbl="node1" presStyleIdx="0" presStyleCnt="1"/>
      <dgm:spPr/>
    </dgm:pt>
    <dgm:pt modelId="{931BECBD-D588-4C86-B61C-8E3B2DDC51FE}" type="pres">
      <dgm:prSet presAssocID="{4F83EEAE-6573-4D1F-946C-C7F567C6C006}" presName="picture1" presStyleCnt="0"/>
      <dgm:spPr/>
    </dgm:pt>
    <dgm:pt modelId="{4D717415-1969-43E3-95ED-E869CAB9FA52}" type="pres">
      <dgm:prSet presAssocID="{4F83EEAE-6573-4D1F-946C-C7F567C6C006}" presName="imageRepeatNode" presStyleLbl="fgImgPlace1" presStyleIdx="0" presStyleCnt="1"/>
      <dgm:spPr/>
    </dgm:pt>
  </dgm:ptLst>
  <dgm:cxnLst>
    <dgm:cxn modelId="{C202123B-B4FA-4D0E-852D-8B9327956314}" srcId="{9C89C98B-C23D-4B80-8244-39B76911D700}" destId="{26118497-3A1A-4C95-97A0-29401E1A1A5D}" srcOrd="0" destOrd="0" parTransId="{A0043DD0-ED30-47D8-AC18-E55849E51572}" sibTransId="{4F83EEAE-6573-4D1F-946C-C7F567C6C006}"/>
    <dgm:cxn modelId="{1B2BB36A-9719-450F-AE31-990DDD2F64B8}" type="presOf" srcId="{26118497-3A1A-4C95-97A0-29401E1A1A5D}" destId="{0ED0DBDE-60F0-4F39-B9B1-446B45E082CA}" srcOrd="0" destOrd="0" presId="urn:microsoft.com/office/officeart/2008/layout/AscendingPictureAccentProcess"/>
    <dgm:cxn modelId="{577FE583-D991-46E4-8B1D-D59BA66839D1}" type="presOf" srcId="{4F83EEAE-6573-4D1F-946C-C7F567C6C006}" destId="{4D717415-1969-43E3-95ED-E869CAB9FA52}" srcOrd="0" destOrd="0" presId="urn:microsoft.com/office/officeart/2008/layout/AscendingPictureAccentProcess"/>
    <dgm:cxn modelId="{E779B3CE-E9EF-4FE1-A7D5-AE4C0B96C441}" type="presOf" srcId="{9C89C98B-C23D-4B80-8244-39B76911D700}" destId="{0086B317-58A3-404D-A4C9-90B6DF621467}" srcOrd="0" destOrd="0" presId="urn:microsoft.com/office/officeart/2008/layout/AscendingPictureAccentProcess"/>
    <dgm:cxn modelId="{F2F3FAA0-F11E-4608-B7CD-FC00F5619313}" type="presParOf" srcId="{0086B317-58A3-404D-A4C9-90B6DF621467}" destId="{0ED0DBDE-60F0-4F39-B9B1-446B45E082CA}" srcOrd="0" destOrd="0" presId="urn:microsoft.com/office/officeart/2008/layout/AscendingPictureAccentProcess"/>
    <dgm:cxn modelId="{709CFCC5-136B-4A3C-9DEB-ECEA731C861D}" type="presParOf" srcId="{0086B317-58A3-404D-A4C9-90B6DF621467}" destId="{931BECBD-D588-4C86-B61C-8E3B2DDC51FE}" srcOrd="1" destOrd="0" presId="urn:microsoft.com/office/officeart/2008/layout/AscendingPictureAccentProcess"/>
    <dgm:cxn modelId="{533B251C-105B-4D80-9E43-61C1D44399EB}" type="presParOf" srcId="{931BECBD-D588-4C86-B61C-8E3B2DDC51FE}" destId="{4D717415-1969-43E3-95ED-E869CAB9FA52}"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5EDD28-8264-4245-8186-59F68BD0B8BC}"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IN"/>
        </a:p>
      </dgm:t>
    </dgm:pt>
    <dgm:pt modelId="{A3182484-5DAE-4599-9242-2282F9AC68B0}">
      <dgm:prSet phldrT="[Text]"/>
      <dgm:spPr/>
      <dgm:t>
        <a:bodyPr/>
        <a:lstStyle/>
        <a:p>
          <a:r>
            <a:rPr lang="en-IN" dirty="0"/>
            <a:t>palm jumeirah</a:t>
          </a:r>
        </a:p>
      </dgm:t>
    </dgm:pt>
    <dgm:pt modelId="{AB6EEAE7-3594-4593-B45F-C359CA4C38F4}" type="parTrans" cxnId="{EE6F4997-606B-4E6E-B2D5-45BB95CD3383}">
      <dgm:prSet/>
      <dgm:spPr/>
      <dgm:t>
        <a:bodyPr/>
        <a:lstStyle/>
        <a:p>
          <a:endParaRPr lang="en-IN"/>
        </a:p>
      </dgm:t>
    </dgm:pt>
    <dgm:pt modelId="{128687FE-C6F8-4CCA-9C8F-356365AFCCC1}" type="sibTrans" cxnId="{EE6F4997-606B-4E6E-B2D5-45BB95CD3383}">
      <dgm:prSet/>
      <dgm:spPr/>
      <dgm:t>
        <a:bodyPr/>
        <a:lstStyle/>
        <a:p>
          <a:endParaRPr lang="en-IN"/>
        </a:p>
      </dgm:t>
    </dgm:pt>
    <dgm:pt modelId="{233E3804-95E4-4531-AE71-8872C6F93E2B}" type="pres">
      <dgm:prSet presAssocID="{725EDD28-8264-4245-8186-59F68BD0B8BC}" presName="Name0" presStyleCnt="0">
        <dgm:presLayoutVars>
          <dgm:dir/>
          <dgm:resizeHandles val="exact"/>
        </dgm:presLayoutVars>
      </dgm:prSet>
      <dgm:spPr/>
    </dgm:pt>
    <dgm:pt modelId="{05D10ADA-BEDF-4D61-BE92-31F046F19EF1}" type="pres">
      <dgm:prSet presAssocID="{A3182484-5DAE-4599-9242-2282F9AC68B0}" presName="composite" presStyleCnt="0"/>
      <dgm:spPr/>
    </dgm:pt>
    <dgm:pt modelId="{1C1D7F95-4696-4B5F-A2D4-E0E7ECB53968}" type="pres">
      <dgm:prSet presAssocID="{A3182484-5DAE-4599-9242-2282F9AC68B0}" presName="rect1" presStyleLbl="bgImgPlace1" presStyleIdx="0" presStyleCnt="1" custScaleY="100065"/>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594819F1-0950-4A71-AE46-BAF4E1B42E7B}" type="pres">
      <dgm:prSet presAssocID="{A3182484-5DAE-4599-9242-2282F9AC68B0}" presName="wedgeRectCallout1" presStyleLbl="node1" presStyleIdx="0" presStyleCnt="1">
        <dgm:presLayoutVars>
          <dgm:bulletEnabled val="1"/>
        </dgm:presLayoutVars>
      </dgm:prSet>
      <dgm:spPr/>
    </dgm:pt>
  </dgm:ptLst>
  <dgm:cxnLst>
    <dgm:cxn modelId="{C8E5915C-E4EB-4A60-852A-B6789378E0BE}" type="presOf" srcId="{A3182484-5DAE-4599-9242-2282F9AC68B0}" destId="{594819F1-0950-4A71-AE46-BAF4E1B42E7B}" srcOrd="0" destOrd="0" presId="urn:microsoft.com/office/officeart/2008/layout/BendingPictureCaptionList"/>
    <dgm:cxn modelId="{EE6F4997-606B-4E6E-B2D5-45BB95CD3383}" srcId="{725EDD28-8264-4245-8186-59F68BD0B8BC}" destId="{A3182484-5DAE-4599-9242-2282F9AC68B0}" srcOrd="0" destOrd="0" parTransId="{AB6EEAE7-3594-4593-B45F-C359CA4C38F4}" sibTransId="{128687FE-C6F8-4CCA-9C8F-356365AFCCC1}"/>
    <dgm:cxn modelId="{498E75FD-EF52-425C-A058-51A2B65B4809}" type="presOf" srcId="{725EDD28-8264-4245-8186-59F68BD0B8BC}" destId="{233E3804-95E4-4531-AE71-8872C6F93E2B}" srcOrd="0" destOrd="0" presId="urn:microsoft.com/office/officeart/2008/layout/BendingPictureCaptionList"/>
    <dgm:cxn modelId="{A6743D39-9805-4599-8E6D-B353850753FA}" type="presParOf" srcId="{233E3804-95E4-4531-AE71-8872C6F93E2B}" destId="{05D10ADA-BEDF-4D61-BE92-31F046F19EF1}" srcOrd="0" destOrd="0" presId="urn:microsoft.com/office/officeart/2008/layout/BendingPictureCaptionList"/>
    <dgm:cxn modelId="{F653A02A-DA99-4368-BE56-F6D0C4E558BA}" type="presParOf" srcId="{05D10ADA-BEDF-4D61-BE92-31F046F19EF1}" destId="{1C1D7F95-4696-4B5F-A2D4-E0E7ECB53968}" srcOrd="0" destOrd="0" presId="urn:microsoft.com/office/officeart/2008/layout/BendingPictureCaptionList"/>
    <dgm:cxn modelId="{5DFF76F0-33FB-43AE-A5B8-D773144F2879}" type="presParOf" srcId="{05D10ADA-BEDF-4D61-BE92-31F046F19EF1}" destId="{594819F1-0950-4A71-AE46-BAF4E1B42E7B}" srcOrd="1" destOrd="0" presId="urn:microsoft.com/office/officeart/2008/layout/BendingPictureCaption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CF136E5-2EC6-4DE2-80C1-5640D890D730}" type="doc">
      <dgm:prSet loTypeId="urn:microsoft.com/office/officeart/2008/layout/BendingPictureCaptionList" loCatId="picture" qsTypeId="urn:microsoft.com/office/officeart/2005/8/quickstyle/simple1" qsCatId="simple" csTypeId="urn:microsoft.com/office/officeart/2005/8/colors/accent1_2" csCatId="accent1" phldr="1"/>
      <dgm:spPr/>
    </dgm:pt>
    <dgm:pt modelId="{1123697D-964F-4BE5-9114-B549033B5C25}">
      <dgm:prSet phldrT="[Text]"/>
      <dgm:spPr/>
      <dgm:t>
        <a:bodyPr/>
        <a:lstStyle/>
        <a:p>
          <a:r>
            <a:rPr lang="en-IN" b="0" i="0" dirty="0"/>
            <a:t>Burj Khalifa</a:t>
          </a:r>
          <a:endParaRPr lang="en-IN" dirty="0"/>
        </a:p>
      </dgm:t>
    </dgm:pt>
    <dgm:pt modelId="{CC81D1C4-C74F-4D4B-8BFC-F9E3DE2857FA}" type="parTrans" cxnId="{85D7174A-8883-4402-8638-930333152EB4}">
      <dgm:prSet/>
      <dgm:spPr/>
      <dgm:t>
        <a:bodyPr/>
        <a:lstStyle/>
        <a:p>
          <a:endParaRPr lang="en-IN"/>
        </a:p>
      </dgm:t>
    </dgm:pt>
    <dgm:pt modelId="{4388682E-C58C-4824-AFE3-E8A5CDA5FC46}" type="sibTrans" cxnId="{85D7174A-8883-4402-8638-930333152EB4}">
      <dgm:prSet/>
      <dgm:spPr/>
      <dgm:t>
        <a:bodyPr/>
        <a:lstStyle/>
        <a:p>
          <a:endParaRPr lang="en-IN"/>
        </a:p>
      </dgm:t>
    </dgm:pt>
    <dgm:pt modelId="{4A742326-4BB0-404D-A06B-5ED2ACC01C1F}" type="pres">
      <dgm:prSet presAssocID="{ECF136E5-2EC6-4DE2-80C1-5640D890D730}" presName="Name0" presStyleCnt="0">
        <dgm:presLayoutVars>
          <dgm:dir/>
          <dgm:resizeHandles val="exact"/>
        </dgm:presLayoutVars>
      </dgm:prSet>
      <dgm:spPr/>
    </dgm:pt>
    <dgm:pt modelId="{CAED7D6E-D8C8-4D8E-A88F-1D30B519DBCB}" type="pres">
      <dgm:prSet presAssocID="{1123697D-964F-4BE5-9114-B549033B5C25}" presName="composite" presStyleCnt="0"/>
      <dgm:spPr/>
    </dgm:pt>
    <dgm:pt modelId="{AC071751-533C-4455-99FC-997F0A21D51C}" type="pres">
      <dgm:prSet presAssocID="{1123697D-964F-4BE5-9114-B549033B5C25}" presName="rect1"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First Timer's Burj Khalifa Travel Guide - Everything For The Perfect Visit">
            <a:extLst>
              <a:ext uri="{FF2B5EF4-FFF2-40B4-BE49-F238E27FC236}">
                <a16:creationId xmlns:a16="http://schemas.microsoft.com/office/drawing/2014/main" id="{4A9825E4-8946-5DF8-46F6-514C44CAF34C}"/>
              </a:ext>
            </a:extLst>
          </dgm14:cNvPr>
        </a:ext>
      </dgm:extLst>
    </dgm:pt>
    <dgm:pt modelId="{31AC1A71-38B2-4D9B-95B0-2451FFD4B1CC}" type="pres">
      <dgm:prSet presAssocID="{1123697D-964F-4BE5-9114-B549033B5C25}" presName="wedgeRectCallout1" presStyleLbl="node1" presStyleIdx="0" presStyleCnt="1">
        <dgm:presLayoutVars>
          <dgm:bulletEnabled val="1"/>
        </dgm:presLayoutVars>
      </dgm:prSet>
      <dgm:spPr/>
    </dgm:pt>
  </dgm:ptLst>
  <dgm:cxnLst>
    <dgm:cxn modelId="{85D7174A-8883-4402-8638-930333152EB4}" srcId="{ECF136E5-2EC6-4DE2-80C1-5640D890D730}" destId="{1123697D-964F-4BE5-9114-B549033B5C25}" srcOrd="0" destOrd="0" parTransId="{CC81D1C4-C74F-4D4B-8BFC-F9E3DE2857FA}" sibTransId="{4388682E-C58C-4824-AFE3-E8A5CDA5FC46}"/>
    <dgm:cxn modelId="{E66D0888-B804-444E-AC40-FD861C49D6D6}" type="presOf" srcId="{ECF136E5-2EC6-4DE2-80C1-5640D890D730}" destId="{4A742326-4BB0-404D-A06B-5ED2ACC01C1F}" srcOrd="0" destOrd="0" presId="urn:microsoft.com/office/officeart/2008/layout/BendingPictureCaptionList"/>
    <dgm:cxn modelId="{D96728CB-1012-47F1-AFC2-C17034C3D2EA}" type="presOf" srcId="{1123697D-964F-4BE5-9114-B549033B5C25}" destId="{31AC1A71-38B2-4D9B-95B0-2451FFD4B1CC}" srcOrd="0" destOrd="0" presId="urn:microsoft.com/office/officeart/2008/layout/BendingPictureCaptionList"/>
    <dgm:cxn modelId="{192FE111-CE0B-437E-9C0E-FFE4E34F5DB4}" type="presParOf" srcId="{4A742326-4BB0-404D-A06B-5ED2ACC01C1F}" destId="{CAED7D6E-D8C8-4D8E-A88F-1D30B519DBCB}" srcOrd="0" destOrd="0" presId="urn:microsoft.com/office/officeart/2008/layout/BendingPictureCaptionList"/>
    <dgm:cxn modelId="{D4982345-A649-4181-B6F1-9CF3877494E1}" type="presParOf" srcId="{CAED7D6E-D8C8-4D8E-A88F-1D30B519DBCB}" destId="{AC071751-533C-4455-99FC-997F0A21D51C}" srcOrd="0" destOrd="0" presId="urn:microsoft.com/office/officeart/2008/layout/BendingPictureCaptionList"/>
    <dgm:cxn modelId="{33A6D2C2-6C86-4ECC-AEBA-8EBEB1E6622A}" type="presParOf" srcId="{CAED7D6E-D8C8-4D8E-A88F-1D30B519DBCB}" destId="{31AC1A71-38B2-4D9B-95B0-2451FFD4B1CC}" srcOrd="1" destOrd="0" presId="urn:microsoft.com/office/officeart/2008/layout/BendingPictureCaption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C77BA53-08A1-43FB-ABB0-C57D684C4B80}" type="doc">
      <dgm:prSet loTypeId="urn:microsoft.com/office/officeart/2008/layout/BendingPictureCaptionList" loCatId="picture" qsTypeId="urn:microsoft.com/office/officeart/2005/8/quickstyle/simple1" qsCatId="simple" csTypeId="urn:microsoft.com/office/officeart/2005/8/colors/accent1_2" csCatId="accent1" phldr="1"/>
      <dgm:spPr/>
    </dgm:pt>
    <dgm:pt modelId="{FEDCA124-E0AE-48BB-8724-BC184FE9D769}">
      <dgm:prSet phldrT="[Text]" custT="1"/>
      <dgm:spPr/>
      <dgm:t>
        <a:bodyPr/>
        <a:lstStyle/>
        <a:p>
          <a:r>
            <a:rPr lang="en-IN" sz="1400" b="0" i="0" kern="1200" dirty="0">
              <a:solidFill>
                <a:prstClr val="white"/>
              </a:solidFill>
              <a:latin typeface="Calibri" panose="020F0502020204030204"/>
              <a:ea typeface="+mn-ea"/>
              <a:cs typeface="+mn-cs"/>
            </a:rPr>
            <a:t>Atlantis Aquaventure</a:t>
          </a:r>
        </a:p>
      </dgm:t>
    </dgm:pt>
    <dgm:pt modelId="{3EB8AE95-69DF-4F37-8F55-3404267F6731}" type="parTrans" cxnId="{ECF49D5A-9DD5-4FC7-B85F-B7BA303D79C0}">
      <dgm:prSet/>
      <dgm:spPr/>
      <dgm:t>
        <a:bodyPr/>
        <a:lstStyle/>
        <a:p>
          <a:endParaRPr lang="en-IN"/>
        </a:p>
      </dgm:t>
    </dgm:pt>
    <dgm:pt modelId="{FB0DE05D-E9E2-4499-B55A-8E732A4C0D99}" type="sibTrans" cxnId="{ECF49D5A-9DD5-4FC7-B85F-B7BA303D79C0}">
      <dgm:prSet/>
      <dgm:spPr/>
      <dgm:t>
        <a:bodyPr/>
        <a:lstStyle/>
        <a:p>
          <a:endParaRPr lang="en-IN"/>
        </a:p>
      </dgm:t>
    </dgm:pt>
    <dgm:pt modelId="{1493BDA5-572D-42F0-8A4E-E45D7C00CC52}" type="pres">
      <dgm:prSet presAssocID="{EC77BA53-08A1-43FB-ABB0-C57D684C4B80}" presName="Name0" presStyleCnt="0">
        <dgm:presLayoutVars>
          <dgm:dir/>
          <dgm:resizeHandles val="exact"/>
        </dgm:presLayoutVars>
      </dgm:prSet>
      <dgm:spPr/>
    </dgm:pt>
    <dgm:pt modelId="{5EBB08B1-773C-4135-B4A1-8EB0E5014A18}" type="pres">
      <dgm:prSet presAssocID="{FEDCA124-E0AE-48BB-8724-BC184FE9D769}" presName="composite" presStyleCnt="0"/>
      <dgm:spPr/>
    </dgm:pt>
    <dgm:pt modelId="{10749E5D-5CFB-4F0D-99E2-3ECD5FA48FC2}" type="pres">
      <dgm:prSet presAssocID="{FEDCA124-E0AE-48BB-8724-BC184FE9D769}" presName="rect1"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extLst>
        <a:ext uri="{E40237B7-FDA0-4F09-8148-C483321AD2D9}">
          <dgm14:cNvPr xmlns:dgm14="http://schemas.microsoft.com/office/drawing/2010/diagram" id="0" name="" descr="Discover the Biggest Waterpark in Dubai, Atlantis Aquaventure! - Klook  Travel Blog">
            <a:extLst>
              <a:ext uri="{FF2B5EF4-FFF2-40B4-BE49-F238E27FC236}">
                <a16:creationId xmlns:a16="http://schemas.microsoft.com/office/drawing/2014/main" id="{BACC0CC9-60EE-9850-AC8F-2ECBC4882C79}"/>
              </a:ext>
            </a:extLst>
          </dgm14:cNvPr>
        </a:ext>
      </dgm:extLst>
    </dgm:pt>
    <dgm:pt modelId="{AC0E44BE-E8D2-4847-AE9E-D7B67C1DD846}" type="pres">
      <dgm:prSet presAssocID="{FEDCA124-E0AE-48BB-8724-BC184FE9D769}" presName="wedgeRectCallout1" presStyleLbl="node1" presStyleIdx="0" presStyleCnt="1">
        <dgm:presLayoutVars>
          <dgm:bulletEnabled val="1"/>
        </dgm:presLayoutVars>
      </dgm:prSet>
      <dgm:spPr/>
    </dgm:pt>
  </dgm:ptLst>
  <dgm:cxnLst>
    <dgm:cxn modelId="{886AEB10-5FBA-49BB-9FBC-E542E6ABC2DB}" type="presOf" srcId="{FEDCA124-E0AE-48BB-8724-BC184FE9D769}" destId="{AC0E44BE-E8D2-4847-AE9E-D7B67C1DD846}" srcOrd="0" destOrd="0" presId="urn:microsoft.com/office/officeart/2008/layout/BendingPictureCaptionList"/>
    <dgm:cxn modelId="{ECF49D5A-9DD5-4FC7-B85F-B7BA303D79C0}" srcId="{EC77BA53-08A1-43FB-ABB0-C57D684C4B80}" destId="{FEDCA124-E0AE-48BB-8724-BC184FE9D769}" srcOrd="0" destOrd="0" parTransId="{3EB8AE95-69DF-4F37-8F55-3404267F6731}" sibTransId="{FB0DE05D-E9E2-4499-B55A-8E732A4C0D99}"/>
    <dgm:cxn modelId="{EB06A1AB-5455-43A4-B24B-AB3791AA50D1}" type="presOf" srcId="{EC77BA53-08A1-43FB-ABB0-C57D684C4B80}" destId="{1493BDA5-572D-42F0-8A4E-E45D7C00CC52}" srcOrd="0" destOrd="0" presId="urn:microsoft.com/office/officeart/2008/layout/BendingPictureCaptionList"/>
    <dgm:cxn modelId="{5E2FB198-39F8-4056-BAC4-9AB3416C80C0}" type="presParOf" srcId="{1493BDA5-572D-42F0-8A4E-E45D7C00CC52}" destId="{5EBB08B1-773C-4135-B4A1-8EB0E5014A18}" srcOrd="0" destOrd="0" presId="urn:microsoft.com/office/officeart/2008/layout/BendingPictureCaptionList"/>
    <dgm:cxn modelId="{C0C43C8C-5D03-4CB2-B953-26B9153B6151}" type="presParOf" srcId="{5EBB08B1-773C-4135-B4A1-8EB0E5014A18}" destId="{10749E5D-5CFB-4F0D-99E2-3ECD5FA48FC2}" srcOrd="0" destOrd="0" presId="urn:microsoft.com/office/officeart/2008/layout/BendingPictureCaptionList"/>
    <dgm:cxn modelId="{BEE6FE78-4847-4511-BF47-1D6D836A8468}" type="presParOf" srcId="{5EBB08B1-773C-4135-B4A1-8EB0E5014A18}" destId="{AC0E44BE-E8D2-4847-AE9E-D7B67C1DD846}" srcOrd="1" destOrd="0" presId="urn:microsoft.com/office/officeart/2008/layout/BendingPictureCaption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8164A9-E0BE-4195-9596-BB033365D8FC}"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E5762AAD-42F0-4002-A588-AEDBA6963149}">
      <dgm:prSet phldrT="[Text]" custT="1"/>
      <dgm:spPr/>
      <dgm:t>
        <a:bodyPr/>
        <a:lstStyle/>
        <a:p>
          <a:r>
            <a:rPr lang="en-IN" sz="2500" b="0" i="0" kern="1200" dirty="0" err="1">
              <a:solidFill>
                <a:prstClr val="white"/>
              </a:solidFill>
              <a:latin typeface="Calibri" panose="020F0502020204030204"/>
              <a:ea typeface="+mn-ea"/>
              <a:cs typeface="+mn-cs"/>
            </a:rPr>
            <a:t>Hemanand</a:t>
          </a:r>
          <a:r>
            <a:rPr lang="en-IN" sz="2500" b="0" i="0" kern="1200" dirty="0">
              <a:solidFill>
                <a:prstClr val="white"/>
              </a:solidFill>
              <a:latin typeface="Calibri" panose="020F0502020204030204"/>
              <a:ea typeface="+mn-ea"/>
              <a:cs typeface="+mn-cs"/>
            </a:rPr>
            <a:t> Vadivel</a:t>
          </a:r>
        </a:p>
      </dgm:t>
    </dgm:pt>
    <dgm:pt modelId="{6FAED781-2428-4D7F-B3A2-B8E6039EBE8D}" type="parTrans" cxnId="{52E6F61D-24EE-4F8E-B8C4-CC5A5200E424}">
      <dgm:prSet/>
      <dgm:spPr/>
      <dgm:t>
        <a:bodyPr/>
        <a:lstStyle/>
        <a:p>
          <a:endParaRPr lang="en-IN"/>
        </a:p>
      </dgm:t>
    </dgm:pt>
    <dgm:pt modelId="{CA5C4660-0BE7-4506-B41E-AEBB528C5F63}" type="sibTrans" cxnId="{52E6F61D-24EE-4F8E-B8C4-CC5A5200E42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IN"/>
        </a:p>
      </dgm:t>
      <dgm:extLst>
        <a:ext uri="{E40237B7-FDA0-4F09-8148-C483321AD2D9}">
          <dgm14:cNvPr xmlns:dgm14="http://schemas.microsoft.com/office/drawing/2010/diagram" id="0" name="" descr="Hemanand Vadivel">
            <a:extLst>
              <a:ext uri="{FF2B5EF4-FFF2-40B4-BE49-F238E27FC236}">
                <a16:creationId xmlns:a16="http://schemas.microsoft.com/office/drawing/2014/main" id="{21CDA13A-39D8-893C-BC24-35025067050D}"/>
              </a:ext>
            </a:extLst>
          </dgm14:cNvPr>
        </a:ext>
      </dgm:extLst>
    </dgm:pt>
    <dgm:pt modelId="{750EB527-FD86-4CC9-A53B-B2952F4B7D2F}" type="pres">
      <dgm:prSet presAssocID="{AA8164A9-E0BE-4195-9596-BB033365D8FC}" presName="Name0" presStyleCnt="0">
        <dgm:presLayoutVars>
          <dgm:chMax val="7"/>
          <dgm:chPref val="7"/>
          <dgm:dir/>
        </dgm:presLayoutVars>
      </dgm:prSet>
      <dgm:spPr/>
    </dgm:pt>
    <dgm:pt modelId="{B0D108C4-C400-4EB4-9C72-30E6C2190AE2}" type="pres">
      <dgm:prSet presAssocID="{E5762AAD-42F0-4002-A588-AEDBA6963149}" presName="parTx1" presStyleLbl="node1" presStyleIdx="0" presStyleCnt="1" custLinFactNeighborY="-1618"/>
      <dgm:spPr/>
    </dgm:pt>
    <dgm:pt modelId="{5F528CC0-C53E-4007-9B67-6836F5CCEC9F}" type="pres">
      <dgm:prSet presAssocID="{CA5C4660-0BE7-4506-B41E-AEBB528C5F63}" presName="picture1" presStyleCnt="0"/>
      <dgm:spPr/>
    </dgm:pt>
    <dgm:pt modelId="{4E8AB9E5-589D-46B8-9234-FD19D976628B}" type="pres">
      <dgm:prSet presAssocID="{CA5C4660-0BE7-4506-B41E-AEBB528C5F63}" presName="imageRepeatNode" presStyleLbl="fgImgPlace1" presStyleIdx="0" presStyleCnt="1" custLinFactNeighborY="4020"/>
      <dgm:spPr/>
    </dgm:pt>
  </dgm:ptLst>
  <dgm:cxnLst>
    <dgm:cxn modelId="{62A58B17-2438-41E8-BF66-E40BCD039263}" type="presOf" srcId="{AA8164A9-E0BE-4195-9596-BB033365D8FC}" destId="{750EB527-FD86-4CC9-A53B-B2952F4B7D2F}" srcOrd="0" destOrd="0" presId="urn:microsoft.com/office/officeart/2008/layout/AscendingPictureAccentProcess"/>
    <dgm:cxn modelId="{52E6F61D-24EE-4F8E-B8C4-CC5A5200E424}" srcId="{AA8164A9-E0BE-4195-9596-BB033365D8FC}" destId="{E5762AAD-42F0-4002-A588-AEDBA6963149}" srcOrd="0" destOrd="0" parTransId="{6FAED781-2428-4D7F-B3A2-B8E6039EBE8D}" sibTransId="{CA5C4660-0BE7-4506-B41E-AEBB528C5F63}"/>
    <dgm:cxn modelId="{5201DE3F-DBB8-454D-B117-D5E931704ABE}" type="presOf" srcId="{E5762AAD-42F0-4002-A588-AEDBA6963149}" destId="{B0D108C4-C400-4EB4-9C72-30E6C2190AE2}" srcOrd="0" destOrd="0" presId="urn:microsoft.com/office/officeart/2008/layout/AscendingPictureAccentProcess"/>
    <dgm:cxn modelId="{52F1F258-4038-4F64-8EC9-90262234945F}" type="presOf" srcId="{CA5C4660-0BE7-4506-B41E-AEBB528C5F63}" destId="{4E8AB9E5-589D-46B8-9234-FD19D976628B}" srcOrd="0" destOrd="0" presId="urn:microsoft.com/office/officeart/2008/layout/AscendingPictureAccentProcess"/>
    <dgm:cxn modelId="{FFB7401C-D802-4256-BC3D-2D2A4D3D8887}" type="presParOf" srcId="{750EB527-FD86-4CC9-A53B-B2952F4B7D2F}" destId="{B0D108C4-C400-4EB4-9C72-30E6C2190AE2}" srcOrd="0" destOrd="0" presId="urn:microsoft.com/office/officeart/2008/layout/AscendingPictureAccentProcess"/>
    <dgm:cxn modelId="{83A5B597-B5DC-4A7A-8F57-D9BC128D526C}" type="presParOf" srcId="{750EB527-FD86-4CC9-A53B-B2952F4B7D2F}" destId="{5F528CC0-C53E-4007-9B67-6836F5CCEC9F}" srcOrd="1" destOrd="0" presId="urn:microsoft.com/office/officeart/2008/layout/AscendingPictureAccentProcess"/>
    <dgm:cxn modelId="{F7ED80AF-2E1A-4CAD-B3D2-DC75F1FBAE84}" type="presParOf" srcId="{5F528CC0-C53E-4007-9B67-6836F5CCEC9F}" destId="{4E8AB9E5-589D-46B8-9234-FD19D976628B}"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550D16-6B95-4959-8882-83F4FD9325EB}" type="doc">
      <dgm:prSet loTypeId="urn:microsoft.com/office/officeart/2008/layout/AscendingPictureAccentProcess" loCatId="process" qsTypeId="urn:microsoft.com/office/officeart/2005/8/quickstyle/3d1" qsCatId="3D" csTypeId="urn:microsoft.com/office/officeart/2005/8/colors/accent1_2" csCatId="accent1" phldr="1"/>
      <dgm:spPr/>
      <dgm:t>
        <a:bodyPr/>
        <a:lstStyle/>
        <a:p>
          <a:endParaRPr lang="en-IN"/>
        </a:p>
      </dgm:t>
    </dgm:pt>
    <dgm:pt modelId="{0EF3CF64-3057-4F0A-8CEB-A564680905DB}">
      <dgm:prSet phldrT="[Text]" custT="1"/>
      <dgm:spPr/>
      <dgm:t>
        <a:bodyPr/>
        <a:lstStyle/>
        <a:p>
          <a:pPr marL="0" lvl="0" indent="0" algn="l" defTabSz="844550">
            <a:lnSpc>
              <a:spcPct val="90000"/>
            </a:lnSpc>
            <a:spcBef>
              <a:spcPct val="0"/>
            </a:spcBef>
            <a:spcAft>
              <a:spcPct val="35000"/>
            </a:spcAft>
            <a:buNone/>
          </a:pPr>
          <a:r>
            <a:rPr lang="en-IN" sz="1900" b="1" i="0" kern="1200" dirty="0">
              <a:solidFill>
                <a:prstClr val="white"/>
              </a:solidFill>
              <a:latin typeface="Calibri" panose="020F0502020204030204"/>
              <a:ea typeface="+mn-ea"/>
              <a:cs typeface="+mn-cs"/>
            </a:rPr>
            <a:t>Golconda Fort</a:t>
          </a:r>
        </a:p>
      </dgm:t>
    </dgm:pt>
    <dgm:pt modelId="{778D6EE8-8341-48F9-91CA-4587FD0928E5}" type="parTrans" cxnId="{7617FC12-FB91-485B-97B8-C568727F610E}">
      <dgm:prSet/>
      <dgm:spPr/>
      <dgm:t>
        <a:bodyPr/>
        <a:lstStyle/>
        <a:p>
          <a:endParaRPr lang="en-IN"/>
        </a:p>
      </dgm:t>
    </dgm:pt>
    <dgm:pt modelId="{6A946974-2A00-4D21-9478-75EEAAC48CA4}" type="sibTrans" cxnId="{7617FC12-FB91-485B-97B8-C568727F610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6000" r="-36000"/>
          </a:stretch>
        </a:blipFill>
      </dgm:spPr>
      <dgm:t>
        <a:bodyPr/>
        <a:lstStyle/>
        <a:p>
          <a:endParaRPr lang="en-IN"/>
        </a:p>
      </dgm:t>
      <dgm:extLst>
        <a:ext uri="{E40237B7-FDA0-4F09-8148-C483321AD2D9}">
          <dgm14:cNvPr xmlns:dgm14="http://schemas.microsoft.com/office/drawing/2010/diagram" id="0" name="" descr="Golconda Fort Hyderabad: All about famous monuments in India">
            <a:extLst>
              <a:ext uri="{FF2B5EF4-FFF2-40B4-BE49-F238E27FC236}">
                <a16:creationId xmlns:a16="http://schemas.microsoft.com/office/drawing/2014/main" id="{BC0399D0-60D2-A700-B4F5-D491A0DBBF18}"/>
              </a:ext>
            </a:extLst>
          </dgm14:cNvPr>
        </a:ext>
      </dgm:extLst>
    </dgm:pt>
    <dgm:pt modelId="{8E7A564C-4D85-474A-9978-E7D753226115}" type="pres">
      <dgm:prSet presAssocID="{B4550D16-6B95-4959-8882-83F4FD9325EB}" presName="Name0" presStyleCnt="0">
        <dgm:presLayoutVars>
          <dgm:chMax val="7"/>
          <dgm:chPref val="7"/>
          <dgm:dir/>
        </dgm:presLayoutVars>
      </dgm:prSet>
      <dgm:spPr/>
    </dgm:pt>
    <dgm:pt modelId="{7EF0D9AB-321A-4BD9-BC3E-27DB247E0F0D}" type="pres">
      <dgm:prSet presAssocID="{0EF3CF64-3057-4F0A-8CEB-A564680905DB}" presName="parTx1" presStyleLbl="node1" presStyleIdx="0" presStyleCnt="1"/>
      <dgm:spPr/>
    </dgm:pt>
    <dgm:pt modelId="{448B3D4B-0112-489E-B462-9C3CF47C3F16}" type="pres">
      <dgm:prSet presAssocID="{6A946974-2A00-4D21-9478-75EEAAC48CA4}" presName="picture1" presStyleCnt="0"/>
      <dgm:spPr/>
    </dgm:pt>
    <dgm:pt modelId="{48D81BBC-50A2-496E-8FD6-C0E2EEEC050C}" type="pres">
      <dgm:prSet presAssocID="{6A946974-2A00-4D21-9478-75EEAAC48CA4}" presName="imageRepeatNode" presStyleLbl="fgImgPlace1" presStyleIdx="0" presStyleCnt="1"/>
      <dgm:spPr/>
    </dgm:pt>
  </dgm:ptLst>
  <dgm:cxnLst>
    <dgm:cxn modelId="{7617FC12-FB91-485B-97B8-C568727F610E}" srcId="{B4550D16-6B95-4959-8882-83F4FD9325EB}" destId="{0EF3CF64-3057-4F0A-8CEB-A564680905DB}" srcOrd="0" destOrd="0" parTransId="{778D6EE8-8341-48F9-91CA-4587FD0928E5}" sibTransId="{6A946974-2A00-4D21-9478-75EEAAC48CA4}"/>
    <dgm:cxn modelId="{C046972E-24ED-47BF-A597-08B15CAE337F}" type="presOf" srcId="{0EF3CF64-3057-4F0A-8CEB-A564680905DB}" destId="{7EF0D9AB-321A-4BD9-BC3E-27DB247E0F0D}" srcOrd="0" destOrd="0" presId="urn:microsoft.com/office/officeart/2008/layout/AscendingPictureAccentProcess"/>
    <dgm:cxn modelId="{22A66A72-C792-4F31-84C6-C0F1D2024DC1}" type="presOf" srcId="{6A946974-2A00-4D21-9478-75EEAAC48CA4}" destId="{48D81BBC-50A2-496E-8FD6-C0E2EEEC050C}" srcOrd="0" destOrd="0" presId="urn:microsoft.com/office/officeart/2008/layout/AscendingPictureAccentProcess"/>
    <dgm:cxn modelId="{227356DB-29BB-4C4A-8994-88C492EB5FD0}" type="presOf" srcId="{B4550D16-6B95-4959-8882-83F4FD9325EB}" destId="{8E7A564C-4D85-474A-9978-E7D753226115}" srcOrd="0" destOrd="0" presId="urn:microsoft.com/office/officeart/2008/layout/AscendingPictureAccentProcess"/>
    <dgm:cxn modelId="{585A9C6E-00B3-44CA-B533-2AE063494717}" type="presParOf" srcId="{8E7A564C-4D85-474A-9978-E7D753226115}" destId="{7EF0D9AB-321A-4BD9-BC3E-27DB247E0F0D}" srcOrd="0" destOrd="0" presId="urn:microsoft.com/office/officeart/2008/layout/AscendingPictureAccentProcess"/>
    <dgm:cxn modelId="{53B3D15C-9CE1-4B5E-A633-332FE91E6267}" type="presParOf" srcId="{8E7A564C-4D85-474A-9978-E7D753226115}" destId="{448B3D4B-0112-489E-B462-9C3CF47C3F16}" srcOrd="1" destOrd="0" presId="urn:microsoft.com/office/officeart/2008/layout/AscendingPictureAccentProcess"/>
    <dgm:cxn modelId="{D5203160-A345-4532-AED4-3CB345F404C9}" type="presParOf" srcId="{448B3D4B-0112-489E-B462-9C3CF47C3F16}" destId="{48D81BBC-50A2-496E-8FD6-C0E2EEEC050C}"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4EF5B1-6753-4E36-A1D7-FEAAA037592E}"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D30AA5D4-7486-412B-8BDB-F67F67595BA0}">
      <dgm:prSet phldrT="[Text]" custT="1"/>
      <dgm:spPr/>
      <dgm:t>
        <a:bodyPr/>
        <a:lstStyle/>
        <a:p>
          <a:pPr marL="0" lvl="0" indent="0" algn="l" defTabSz="844550">
            <a:lnSpc>
              <a:spcPct val="90000"/>
            </a:lnSpc>
            <a:spcBef>
              <a:spcPct val="0"/>
            </a:spcBef>
            <a:spcAft>
              <a:spcPct val="35000"/>
            </a:spcAft>
            <a:buNone/>
          </a:pPr>
          <a:r>
            <a:rPr lang="en-IN" sz="1900" b="1" i="0" kern="1200" dirty="0">
              <a:solidFill>
                <a:prstClr val="white"/>
              </a:solidFill>
              <a:latin typeface="Calibri" panose="020F0502020204030204"/>
              <a:ea typeface="+mn-ea"/>
              <a:cs typeface="+mn-cs"/>
            </a:rPr>
            <a:t>Charminar </a:t>
          </a:r>
        </a:p>
      </dgm:t>
    </dgm:pt>
    <dgm:pt modelId="{34383E04-863E-499E-A5F6-B883BE004645}" type="parTrans" cxnId="{7650BC5A-8943-4CEF-B91D-A79362A37344}">
      <dgm:prSet/>
      <dgm:spPr/>
      <dgm:t>
        <a:bodyPr/>
        <a:lstStyle/>
        <a:p>
          <a:endParaRPr lang="en-IN"/>
        </a:p>
      </dgm:t>
    </dgm:pt>
    <dgm:pt modelId="{BAF60C08-DCC3-4D06-B82E-1C8DBA102875}" type="sibTrans" cxnId="{7650BC5A-8943-4CEF-B91D-A79362A3734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t>
        <a:bodyPr/>
        <a:lstStyle/>
        <a:p>
          <a:endParaRPr lang="en-IN"/>
        </a:p>
      </dgm:t>
      <dgm:extLst>
        <a:ext uri="{E40237B7-FDA0-4F09-8148-C483321AD2D9}">
          <dgm14:cNvPr xmlns:dgm14="http://schemas.microsoft.com/office/drawing/2010/diagram" id="0" name="" descr="Charminar Hyderabad - History, How to Reach, Timings &amp; Online Ticket Booking">
            <a:extLst>
              <a:ext uri="{FF2B5EF4-FFF2-40B4-BE49-F238E27FC236}">
                <a16:creationId xmlns:a16="http://schemas.microsoft.com/office/drawing/2014/main" id="{6685FC59-DE3F-DD60-4A2B-B09A42419D7D}"/>
              </a:ext>
            </a:extLst>
          </dgm14:cNvPr>
        </a:ext>
      </dgm:extLst>
    </dgm:pt>
    <dgm:pt modelId="{AF8B1ED6-A57C-4766-AFF4-156FB0C231B4}" type="pres">
      <dgm:prSet presAssocID="{4E4EF5B1-6753-4E36-A1D7-FEAAA037592E}" presName="Name0" presStyleCnt="0">
        <dgm:presLayoutVars>
          <dgm:chMax val="7"/>
          <dgm:chPref val="7"/>
          <dgm:dir/>
        </dgm:presLayoutVars>
      </dgm:prSet>
      <dgm:spPr/>
    </dgm:pt>
    <dgm:pt modelId="{45F4EBB8-1299-4300-80E4-2792C9BCE106}" type="pres">
      <dgm:prSet presAssocID="{D30AA5D4-7486-412B-8BDB-F67F67595BA0}" presName="parTx1" presStyleLbl="node1" presStyleIdx="0" presStyleCnt="1"/>
      <dgm:spPr/>
    </dgm:pt>
    <dgm:pt modelId="{4F96A32A-4ADA-4225-B1E2-8D8E8FC81EF8}" type="pres">
      <dgm:prSet presAssocID="{BAF60C08-DCC3-4D06-B82E-1C8DBA102875}" presName="picture1" presStyleCnt="0"/>
      <dgm:spPr/>
    </dgm:pt>
    <dgm:pt modelId="{C5C45DA8-B151-40A0-A6BF-E694932A2BC6}" type="pres">
      <dgm:prSet presAssocID="{BAF60C08-DCC3-4D06-B82E-1C8DBA102875}" presName="imageRepeatNode" presStyleLbl="fgImgPlace1" presStyleIdx="0" presStyleCnt="1"/>
      <dgm:spPr/>
    </dgm:pt>
  </dgm:ptLst>
  <dgm:cxnLst>
    <dgm:cxn modelId="{7650BC5A-8943-4CEF-B91D-A79362A37344}" srcId="{4E4EF5B1-6753-4E36-A1D7-FEAAA037592E}" destId="{D30AA5D4-7486-412B-8BDB-F67F67595BA0}" srcOrd="0" destOrd="0" parTransId="{34383E04-863E-499E-A5F6-B883BE004645}" sibTransId="{BAF60C08-DCC3-4D06-B82E-1C8DBA102875}"/>
    <dgm:cxn modelId="{ABEDF67D-3D12-4032-89F1-5288795A604B}" type="presOf" srcId="{BAF60C08-DCC3-4D06-B82E-1C8DBA102875}" destId="{C5C45DA8-B151-40A0-A6BF-E694932A2BC6}" srcOrd="0" destOrd="0" presId="urn:microsoft.com/office/officeart/2008/layout/AscendingPictureAccentProcess"/>
    <dgm:cxn modelId="{CFECB6BA-224B-4B09-9BDA-6C1001BE0A3D}" type="presOf" srcId="{D30AA5D4-7486-412B-8BDB-F67F67595BA0}" destId="{45F4EBB8-1299-4300-80E4-2792C9BCE106}" srcOrd="0" destOrd="0" presId="urn:microsoft.com/office/officeart/2008/layout/AscendingPictureAccentProcess"/>
    <dgm:cxn modelId="{33209AD2-EA8E-4141-862D-D4B5889544B0}" type="presOf" srcId="{4E4EF5B1-6753-4E36-A1D7-FEAAA037592E}" destId="{AF8B1ED6-A57C-4766-AFF4-156FB0C231B4}" srcOrd="0" destOrd="0" presId="urn:microsoft.com/office/officeart/2008/layout/AscendingPictureAccentProcess"/>
    <dgm:cxn modelId="{874A38FC-3578-4E45-8E84-E7620B153CF7}" type="presParOf" srcId="{AF8B1ED6-A57C-4766-AFF4-156FB0C231B4}" destId="{45F4EBB8-1299-4300-80E4-2792C9BCE106}" srcOrd="0" destOrd="0" presId="urn:microsoft.com/office/officeart/2008/layout/AscendingPictureAccentProcess"/>
    <dgm:cxn modelId="{1214AC9B-9068-418A-A5B2-0EE804FE84EF}" type="presParOf" srcId="{AF8B1ED6-A57C-4766-AFF4-156FB0C231B4}" destId="{4F96A32A-4ADA-4225-B1E2-8D8E8FC81EF8}" srcOrd="1" destOrd="0" presId="urn:microsoft.com/office/officeart/2008/layout/AscendingPictureAccentProcess"/>
    <dgm:cxn modelId="{D8B22BB0-E214-49E1-965C-32D55CDED423}" type="presParOf" srcId="{4F96A32A-4ADA-4225-B1E2-8D8E8FC81EF8}" destId="{C5C45DA8-B151-40A0-A6BF-E694932A2BC6}" srcOrd="0" destOrd="0" presId="urn:microsoft.com/office/officeart/2008/layout/AscendingPictureAccent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0DAC9C-1C8C-4705-B666-9D5AD6B1F8D7}"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98E212B8-F43E-4A2A-B85D-8E66124522AE}">
      <dgm:prSet phldrT="[Text]" custT="1"/>
      <dgm:spPr/>
      <dgm:t>
        <a:bodyPr/>
        <a:lstStyle/>
        <a:p>
          <a:pPr marL="0" lvl="0" indent="0" algn="l" defTabSz="844550">
            <a:lnSpc>
              <a:spcPct val="90000"/>
            </a:lnSpc>
            <a:spcBef>
              <a:spcPct val="0"/>
            </a:spcBef>
            <a:spcAft>
              <a:spcPct val="35000"/>
            </a:spcAft>
            <a:buNone/>
          </a:pPr>
          <a:r>
            <a:rPr lang="en-IN" sz="1900" b="1" i="0" kern="1200" dirty="0">
              <a:solidFill>
                <a:prstClr val="white"/>
              </a:solidFill>
              <a:latin typeface="Calibri" panose="020F0502020204030204"/>
              <a:ea typeface="+mn-ea"/>
              <a:cs typeface="+mn-cs"/>
            </a:rPr>
            <a:t>Qutub Shahi Tombs</a:t>
          </a:r>
        </a:p>
      </dgm:t>
    </dgm:pt>
    <dgm:pt modelId="{15637494-2725-4B4E-8FA8-C4EE9AFC3C61}" type="parTrans" cxnId="{2FFE7F46-4AA3-4C86-B7E7-42045F4082F4}">
      <dgm:prSet/>
      <dgm:spPr/>
      <dgm:t>
        <a:bodyPr/>
        <a:lstStyle/>
        <a:p>
          <a:endParaRPr lang="en-IN"/>
        </a:p>
      </dgm:t>
    </dgm:pt>
    <dgm:pt modelId="{0018E626-778C-4587-95E2-79310ECA93C6}" type="sibTrans" cxnId="{2FFE7F46-4AA3-4C86-B7E7-42045F4082F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t>
        <a:bodyPr/>
        <a:lstStyle/>
        <a:p>
          <a:endParaRPr lang="en-IN"/>
        </a:p>
      </dgm:t>
    </dgm:pt>
    <dgm:pt modelId="{99BC48A5-A78E-4E33-94E3-DD850DFC6F9E}" type="pres">
      <dgm:prSet presAssocID="{5F0DAC9C-1C8C-4705-B666-9D5AD6B1F8D7}" presName="Name0" presStyleCnt="0">
        <dgm:presLayoutVars>
          <dgm:chMax val="7"/>
          <dgm:chPref val="7"/>
          <dgm:dir/>
        </dgm:presLayoutVars>
      </dgm:prSet>
      <dgm:spPr/>
    </dgm:pt>
    <dgm:pt modelId="{A65BF673-94A7-481B-A65D-19ECF87571C4}" type="pres">
      <dgm:prSet presAssocID="{98E212B8-F43E-4A2A-B85D-8E66124522AE}" presName="parTx1" presStyleLbl="node1" presStyleIdx="0" presStyleCnt="1"/>
      <dgm:spPr/>
    </dgm:pt>
    <dgm:pt modelId="{1067FC13-2808-4C63-BD58-CF1FAA0266C2}" type="pres">
      <dgm:prSet presAssocID="{0018E626-778C-4587-95E2-79310ECA93C6}" presName="picture1" presStyleCnt="0"/>
      <dgm:spPr/>
    </dgm:pt>
    <dgm:pt modelId="{9B7237AD-021E-4E9A-8F78-F76D7C61D237}" type="pres">
      <dgm:prSet presAssocID="{0018E626-778C-4587-95E2-79310ECA93C6}" presName="imageRepeatNode" presStyleLbl="fgImgPlace1" presStyleIdx="0" presStyleCnt="1"/>
      <dgm:spPr/>
    </dgm:pt>
  </dgm:ptLst>
  <dgm:cxnLst>
    <dgm:cxn modelId="{2FFE7F46-4AA3-4C86-B7E7-42045F4082F4}" srcId="{5F0DAC9C-1C8C-4705-B666-9D5AD6B1F8D7}" destId="{98E212B8-F43E-4A2A-B85D-8E66124522AE}" srcOrd="0" destOrd="0" parTransId="{15637494-2725-4B4E-8FA8-C4EE9AFC3C61}" sibTransId="{0018E626-778C-4587-95E2-79310ECA93C6}"/>
    <dgm:cxn modelId="{33BE5F9F-5AAD-4477-9B31-907E54D64D6E}" type="presOf" srcId="{5F0DAC9C-1C8C-4705-B666-9D5AD6B1F8D7}" destId="{99BC48A5-A78E-4E33-94E3-DD850DFC6F9E}" srcOrd="0" destOrd="0" presId="urn:microsoft.com/office/officeart/2008/layout/AscendingPictureAccentProcess"/>
    <dgm:cxn modelId="{29D357A1-67C7-4230-81B4-6F1E2EFD3AB4}" type="presOf" srcId="{98E212B8-F43E-4A2A-B85D-8E66124522AE}" destId="{A65BF673-94A7-481B-A65D-19ECF87571C4}" srcOrd="0" destOrd="0" presId="urn:microsoft.com/office/officeart/2008/layout/AscendingPictureAccentProcess"/>
    <dgm:cxn modelId="{4A2ECEEB-561A-41D2-8717-562FC5E511E7}" type="presOf" srcId="{0018E626-778C-4587-95E2-79310ECA93C6}" destId="{9B7237AD-021E-4E9A-8F78-F76D7C61D237}" srcOrd="0" destOrd="0" presId="urn:microsoft.com/office/officeart/2008/layout/AscendingPictureAccentProcess"/>
    <dgm:cxn modelId="{01AFD04B-C280-41DD-B5BA-F0DF56D7BA9F}" type="presParOf" srcId="{99BC48A5-A78E-4E33-94E3-DD850DFC6F9E}" destId="{A65BF673-94A7-481B-A65D-19ECF87571C4}" srcOrd="0" destOrd="0" presId="urn:microsoft.com/office/officeart/2008/layout/AscendingPictureAccentProcess"/>
    <dgm:cxn modelId="{3925175F-074F-40F1-AD9A-AE2D7B135A1B}" type="presParOf" srcId="{99BC48A5-A78E-4E33-94E3-DD850DFC6F9E}" destId="{1067FC13-2808-4C63-BD58-CF1FAA0266C2}" srcOrd="1" destOrd="0" presId="urn:microsoft.com/office/officeart/2008/layout/AscendingPictureAccentProcess"/>
    <dgm:cxn modelId="{928A150D-0666-4D47-AB4B-96A91D796404}" type="presParOf" srcId="{1067FC13-2808-4C63-BD58-CF1FAA0266C2}" destId="{9B7237AD-021E-4E9A-8F78-F76D7C61D237}" srcOrd="0" destOrd="0" presId="urn:microsoft.com/office/officeart/2008/layout/AscendingPictureAccentProcess"/>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1FF3A-AB01-4295-B55F-2C155C9EE004}"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E9A52B5D-A021-4004-8CAF-6F64C349EB51}">
      <dgm:prSet phldrT="[Text]" custT="1"/>
      <dgm:spPr/>
      <dgm:t>
        <a:bodyPr/>
        <a:lstStyle/>
        <a:p>
          <a:pPr marL="0" lvl="0" indent="0" algn="l" defTabSz="844550">
            <a:lnSpc>
              <a:spcPct val="90000"/>
            </a:lnSpc>
            <a:spcBef>
              <a:spcPct val="0"/>
            </a:spcBef>
            <a:spcAft>
              <a:spcPct val="35000"/>
            </a:spcAft>
            <a:buNone/>
          </a:pPr>
          <a:r>
            <a:rPr lang="en-IN" sz="1900" b="1" i="0" kern="1200" dirty="0" err="1">
              <a:solidFill>
                <a:prstClr val="white"/>
              </a:solidFill>
              <a:latin typeface="Calibri" panose="020F0502020204030204"/>
              <a:ea typeface="+mn-ea"/>
              <a:cs typeface="+mn-cs"/>
            </a:rPr>
            <a:t>Salar</a:t>
          </a:r>
          <a:r>
            <a:rPr lang="en-IN" sz="1900" b="1" i="0" kern="1200" dirty="0">
              <a:solidFill>
                <a:prstClr val="white"/>
              </a:solidFill>
              <a:latin typeface="Calibri" panose="020F0502020204030204"/>
              <a:ea typeface="+mn-ea"/>
              <a:cs typeface="+mn-cs"/>
            </a:rPr>
            <a:t> Jung Museum</a:t>
          </a:r>
        </a:p>
      </dgm:t>
    </dgm:pt>
    <dgm:pt modelId="{32C746DD-7D46-4802-A6D2-49447D6068E8}" type="parTrans" cxnId="{E7921D04-C593-4A2A-B976-D4BA96A082F4}">
      <dgm:prSet/>
      <dgm:spPr/>
      <dgm:t>
        <a:bodyPr/>
        <a:lstStyle/>
        <a:p>
          <a:endParaRPr lang="en-IN"/>
        </a:p>
      </dgm:t>
    </dgm:pt>
    <dgm:pt modelId="{6E61DA34-C3D1-4D19-ABB8-F35EBFBA6BC0}" type="sibTrans" cxnId="{E7921D04-C593-4A2A-B976-D4BA96A082F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t>
        <a:bodyPr/>
        <a:lstStyle/>
        <a:p>
          <a:endParaRPr lang="en-IN"/>
        </a:p>
      </dgm:t>
      <dgm:extLst>
        <a:ext uri="{E40237B7-FDA0-4F09-8148-C483321AD2D9}">
          <dgm14:cNvPr xmlns:dgm14="http://schemas.microsoft.com/office/drawing/2010/diagram" id="0" name="" descr="Salar Jung Museum in Hyderabad | Expedia.co.in">
            <a:extLst>
              <a:ext uri="{FF2B5EF4-FFF2-40B4-BE49-F238E27FC236}">
                <a16:creationId xmlns:a16="http://schemas.microsoft.com/office/drawing/2014/main" id="{A150AFD2-723F-0379-C723-0FE2BFBAD022}"/>
              </a:ext>
            </a:extLst>
          </dgm14:cNvPr>
        </a:ext>
      </dgm:extLst>
    </dgm:pt>
    <dgm:pt modelId="{544C5733-9A5D-41F7-AD85-B4E5ECFB444B}" type="pres">
      <dgm:prSet presAssocID="{DAA1FF3A-AB01-4295-B55F-2C155C9EE004}" presName="Name0" presStyleCnt="0">
        <dgm:presLayoutVars>
          <dgm:chMax val="7"/>
          <dgm:chPref val="7"/>
          <dgm:dir/>
        </dgm:presLayoutVars>
      </dgm:prSet>
      <dgm:spPr/>
    </dgm:pt>
    <dgm:pt modelId="{4056929B-9AF9-4F75-AA0A-BCFB86C329F3}" type="pres">
      <dgm:prSet presAssocID="{E9A52B5D-A021-4004-8CAF-6F64C349EB51}" presName="parTx1" presStyleLbl="node1" presStyleIdx="0" presStyleCnt="1"/>
      <dgm:spPr/>
    </dgm:pt>
    <dgm:pt modelId="{09E3DF57-3507-4B78-9545-B6997F12AD2A}" type="pres">
      <dgm:prSet presAssocID="{6E61DA34-C3D1-4D19-ABB8-F35EBFBA6BC0}" presName="picture1" presStyleCnt="0"/>
      <dgm:spPr/>
    </dgm:pt>
    <dgm:pt modelId="{F4C04CC7-0D10-4638-942D-E74593A5E172}" type="pres">
      <dgm:prSet presAssocID="{6E61DA34-C3D1-4D19-ABB8-F35EBFBA6BC0}" presName="imageRepeatNode" presStyleLbl="fgImgPlace1" presStyleIdx="0" presStyleCnt="1"/>
      <dgm:spPr/>
    </dgm:pt>
  </dgm:ptLst>
  <dgm:cxnLst>
    <dgm:cxn modelId="{E7921D04-C593-4A2A-B976-D4BA96A082F4}" srcId="{DAA1FF3A-AB01-4295-B55F-2C155C9EE004}" destId="{E9A52B5D-A021-4004-8CAF-6F64C349EB51}" srcOrd="0" destOrd="0" parTransId="{32C746DD-7D46-4802-A6D2-49447D6068E8}" sibTransId="{6E61DA34-C3D1-4D19-ABB8-F35EBFBA6BC0}"/>
    <dgm:cxn modelId="{0011E68D-DFFF-4711-A6F4-9CAEEABEBFD6}" type="presOf" srcId="{E9A52B5D-A021-4004-8CAF-6F64C349EB51}" destId="{4056929B-9AF9-4F75-AA0A-BCFB86C329F3}" srcOrd="0" destOrd="0" presId="urn:microsoft.com/office/officeart/2008/layout/AscendingPictureAccentProcess"/>
    <dgm:cxn modelId="{D022D1D3-744F-466C-B5EF-BE1A6E7090C1}" type="presOf" srcId="{DAA1FF3A-AB01-4295-B55F-2C155C9EE004}" destId="{544C5733-9A5D-41F7-AD85-B4E5ECFB444B}" srcOrd="0" destOrd="0" presId="urn:microsoft.com/office/officeart/2008/layout/AscendingPictureAccentProcess"/>
    <dgm:cxn modelId="{4AF888E7-1EAE-46C5-B739-7166C6C03EFE}" type="presOf" srcId="{6E61DA34-C3D1-4D19-ABB8-F35EBFBA6BC0}" destId="{F4C04CC7-0D10-4638-942D-E74593A5E172}" srcOrd="0" destOrd="0" presId="urn:microsoft.com/office/officeart/2008/layout/AscendingPictureAccentProcess"/>
    <dgm:cxn modelId="{A1CC50ED-4568-41CD-B7CC-6FF965A0AF01}" type="presParOf" srcId="{544C5733-9A5D-41F7-AD85-B4E5ECFB444B}" destId="{4056929B-9AF9-4F75-AA0A-BCFB86C329F3}" srcOrd="0" destOrd="0" presId="urn:microsoft.com/office/officeart/2008/layout/AscendingPictureAccentProcess"/>
    <dgm:cxn modelId="{270C1894-DE9B-4E6C-89D4-257EA13B6BA6}" type="presParOf" srcId="{544C5733-9A5D-41F7-AD85-B4E5ECFB444B}" destId="{09E3DF57-3507-4B78-9545-B6997F12AD2A}" srcOrd="1" destOrd="0" presId="urn:microsoft.com/office/officeart/2008/layout/AscendingPictureAccentProcess"/>
    <dgm:cxn modelId="{0A6CC082-CB22-4C83-907B-5115626BFB9C}" type="presParOf" srcId="{09E3DF57-3507-4B78-9545-B6997F12AD2A}" destId="{F4C04CC7-0D10-4638-942D-E74593A5E172}" srcOrd="0" destOrd="0" presId="urn:microsoft.com/office/officeart/2008/layout/AscendingPictureAccentProcess"/>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22A326-6520-4C79-939F-3E46FDD6472C}"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09D3EEB4-6E68-4912-8D0F-32244EC61B0E}">
      <dgm:prSet/>
      <dgm:spPr/>
      <dgm:t>
        <a:bodyPr/>
        <a:lstStyle/>
        <a:p>
          <a:r>
            <a:rPr lang="en-IN" b="1" i="0" dirty="0"/>
            <a:t>Ramoji Film City</a:t>
          </a:r>
          <a:endParaRPr lang="en-IN" dirty="0"/>
        </a:p>
      </dgm:t>
    </dgm:pt>
    <dgm:pt modelId="{FA3DD6D8-EC53-4C63-A61F-C44075A827BC}" type="parTrans" cxnId="{EE243BC7-935C-4540-8D27-660D3B9C1735}">
      <dgm:prSet/>
      <dgm:spPr/>
      <dgm:t>
        <a:bodyPr/>
        <a:lstStyle/>
        <a:p>
          <a:endParaRPr lang="en-IN"/>
        </a:p>
      </dgm:t>
    </dgm:pt>
    <dgm:pt modelId="{24410341-49DA-4ED1-8436-12AFABF1B89E}" type="sibTrans" cxnId="{EE243BC7-935C-4540-8D27-660D3B9C173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t>
        <a:bodyPr/>
        <a:lstStyle/>
        <a:p>
          <a:endParaRPr lang="en-IN"/>
        </a:p>
      </dgm:t>
      <dgm:extLst>
        <a:ext uri="{E40237B7-FDA0-4F09-8148-C483321AD2D9}">
          <dgm14:cNvPr xmlns:dgm14="http://schemas.microsoft.com/office/drawing/2010/diagram" id="0" name="" descr="Ramoji Film City, Hyderabad: ✓Timings, Ticket Prices, Facts">
            <a:extLst>
              <a:ext uri="{FF2B5EF4-FFF2-40B4-BE49-F238E27FC236}">
                <a16:creationId xmlns:a16="http://schemas.microsoft.com/office/drawing/2014/main" id="{3D69D7BC-790C-4493-0FE6-065551528574}"/>
              </a:ext>
            </a:extLst>
          </dgm14:cNvPr>
        </a:ext>
      </dgm:extLst>
    </dgm:pt>
    <dgm:pt modelId="{5E79D620-E94A-4F66-BFCC-4A9553FBDFFF}" type="pres">
      <dgm:prSet presAssocID="{2D22A326-6520-4C79-939F-3E46FDD6472C}" presName="Name0" presStyleCnt="0">
        <dgm:presLayoutVars>
          <dgm:chMax val="7"/>
          <dgm:chPref val="7"/>
          <dgm:dir/>
        </dgm:presLayoutVars>
      </dgm:prSet>
      <dgm:spPr/>
    </dgm:pt>
    <dgm:pt modelId="{A81B3624-BD08-4DD5-AEAB-1BE6CA022493}" type="pres">
      <dgm:prSet presAssocID="{09D3EEB4-6E68-4912-8D0F-32244EC61B0E}" presName="parTx1" presStyleLbl="node1" presStyleIdx="0" presStyleCnt="1"/>
      <dgm:spPr/>
    </dgm:pt>
    <dgm:pt modelId="{C06E0198-430A-4CD8-A47C-447A6760E6BA}" type="pres">
      <dgm:prSet presAssocID="{24410341-49DA-4ED1-8436-12AFABF1B89E}" presName="picture1" presStyleCnt="0"/>
      <dgm:spPr/>
    </dgm:pt>
    <dgm:pt modelId="{A7FF5A67-5DC3-497E-9B44-0063F7CCA16D}" type="pres">
      <dgm:prSet presAssocID="{24410341-49DA-4ED1-8436-12AFABF1B89E}" presName="imageRepeatNode" presStyleLbl="fgImgPlace1" presStyleIdx="0" presStyleCnt="1"/>
      <dgm:spPr/>
    </dgm:pt>
  </dgm:ptLst>
  <dgm:cxnLst>
    <dgm:cxn modelId="{6DA04267-FF57-43D5-85FD-BA5A0720C6F5}" type="presOf" srcId="{09D3EEB4-6E68-4912-8D0F-32244EC61B0E}" destId="{A81B3624-BD08-4DD5-AEAB-1BE6CA022493}" srcOrd="0" destOrd="0" presId="urn:microsoft.com/office/officeart/2008/layout/AscendingPictureAccentProcess"/>
    <dgm:cxn modelId="{42D45451-02AB-4943-8BAE-6A89E21767A9}" type="presOf" srcId="{2D22A326-6520-4C79-939F-3E46FDD6472C}" destId="{5E79D620-E94A-4F66-BFCC-4A9553FBDFFF}" srcOrd="0" destOrd="0" presId="urn:microsoft.com/office/officeart/2008/layout/AscendingPictureAccentProcess"/>
    <dgm:cxn modelId="{3730609A-A7B9-4FF4-935E-BC7830016D70}" type="presOf" srcId="{24410341-49DA-4ED1-8436-12AFABF1B89E}" destId="{A7FF5A67-5DC3-497E-9B44-0063F7CCA16D}" srcOrd="0" destOrd="0" presId="urn:microsoft.com/office/officeart/2008/layout/AscendingPictureAccentProcess"/>
    <dgm:cxn modelId="{EE243BC7-935C-4540-8D27-660D3B9C1735}" srcId="{2D22A326-6520-4C79-939F-3E46FDD6472C}" destId="{09D3EEB4-6E68-4912-8D0F-32244EC61B0E}" srcOrd="0" destOrd="0" parTransId="{FA3DD6D8-EC53-4C63-A61F-C44075A827BC}" sibTransId="{24410341-49DA-4ED1-8436-12AFABF1B89E}"/>
    <dgm:cxn modelId="{34AE8433-C1AF-429C-AE34-836BE7F63DF2}" type="presParOf" srcId="{5E79D620-E94A-4F66-BFCC-4A9553FBDFFF}" destId="{A81B3624-BD08-4DD5-AEAB-1BE6CA022493}" srcOrd="0" destOrd="0" presId="urn:microsoft.com/office/officeart/2008/layout/AscendingPictureAccentProcess"/>
    <dgm:cxn modelId="{CF7772E7-A1F8-497F-B53A-9BD688654841}" type="presParOf" srcId="{5E79D620-E94A-4F66-BFCC-4A9553FBDFFF}" destId="{C06E0198-430A-4CD8-A47C-447A6760E6BA}" srcOrd="1" destOrd="0" presId="urn:microsoft.com/office/officeart/2008/layout/AscendingPictureAccentProcess"/>
    <dgm:cxn modelId="{12F7EE59-9C88-4F08-899E-1B89C63E90E3}" type="presParOf" srcId="{C06E0198-430A-4CD8-A47C-447A6760E6BA}" destId="{A7FF5A67-5DC3-497E-9B44-0063F7CCA16D}" srcOrd="0" destOrd="0" presId="urn:microsoft.com/office/officeart/2008/layout/AscendingPictureAccentProcess"/>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9B8FDF-7A61-4C97-8728-F20C2255255C}"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4864C3A6-EBD5-42F3-BB86-E9C804FEA9D0}">
      <dgm:prSet phldrT="[Text]" custT="1"/>
      <dgm:spPr/>
      <dgm:t>
        <a:bodyPr/>
        <a:lstStyle/>
        <a:p>
          <a:pPr marL="0" lvl="0" indent="0" algn="l" defTabSz="844550">
            <a:lnSpc>
              <a:spcPct val="90000"/>
            </a:lnSpc>
            <a:spcBef>
              <a:spcPct val="0"/>
            </a:spcBef>
            <a:spcAft>
              <a:spcPct val="35000"/>
            </a:spcAft>
            <a:buNone/>
          </a:pPr>
          <a:r>
            <a:rPr lang="en-US" sz="1900" b="1" i="0" kern="1200">
              <a:latin typeface="Calibri" panose="020F0502020204030204"/>
              <a:ea typeface="+mn-ea"/>
              <a:cs typeface="+mn-cs"/>
            </a:rPr>
            <a:t>Corporates</a:t>
          </a:r>
          <a:endParaRPr lang="en-IN" sz="1900" b="1" i="0" kern="1200" dirty="0">
            <a:latin typeface="Calibri" panose="020F0502020204030204"/>
            <a:ea typeface="+mn-ea"/>
            <a:cs typeface="+mn-cs"/>
          </a:endParaRPr>
        </a:p>
      </dgm:t>
    </dgm:pt>
    <dgm:pt modelId="{1DD8F775-2AB3-4FA0-B1D6-F6FCE94362A5}" type="parTrans" cxnId="{75BDD34F-90F4-48D6-B18D-9AB48FA291D4}">
      <dgm:prSet/>
      <dgm:spPr/>
      <dgm:t>
        <a:bodyPr/>
        <a:lstStyle/>
        <a:p>
          <a:endParaRPr lang="en-IN"/>
        </a:p>
      </dgm:t>
    </dgm:pt>
    <dgm:pt modelId="{4402DD7D-174A-4D6A-BF0B-C1566D610682}" type="sibTrans" cxnId="{75BDD34F-90F4-48D6-B18D-9AB48FA291D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t>
        <a:bodyPr/>
        <a:lstStyle/>
        <a:p>
          <a:endParaRPr lang="en-IN"/>
        </a:p>
      </dgm:t>
      <dgm:extLst>
        <a:ext uri="{E40237B7-FDA0-4F09-8148-C483321AD2D9}">
          <dgm14:cNvPr xmlns:dgm14="http://schemas.microsoft.com/office/drawing/2010/diagram" id="0" name="" descr="TCS Adibatla IT SEZ, Hyderabad, Telangana – SP">
            <a:extLst>
              <a:ext uri="{FF2B5EF4-FFF2-40B4-BE49-F238E27FC236}">
                <a16:creationId xmlns:a16="http://schemas.microsoft.com/office/drawing/2014/main" id="{49D79763-3352-38DE-A608-2AE90A035956}"/>
              </a:ext>
            </a:extLst>
          </dgm14:cNvPr>
        </a:ext>
      </dgm:extLst>
    </dgm:pt>
    <dgm:pt modelId="{7924961A-0AEE-41C1-B09B-77B8DB1C4DBB}" type="pres">
      <dgm:prSet presAssocID="{1B9B8FDF-7A61-4C97-8728-F20C2255255C}" presName="Name0" presStyleCnt="0">
        <dgm:presLayoutVars>
          <dgm:chMax val="7"/>
          <dgm:chPref val="7"/>
          <dgm:dir/>
        </dgm:presLayoutVars>
      </dgm:prSet>
      <dgm:spPr/>
    </dgm:pt>
    <dgm:pt modelId="{8D32A3F1-31E1-4F8D-B415-2D0976055F45}" type="pres">
      <dgm:prSet presAssocID="{4864C3A6-EBD5-42F3-BB86-E9C804FEA9D0}" presName="parTx1" presStyleLbl="node1" presStyleIdx="0" presStyleCnt="1"/>
      <dgm:spPr/>
    </dgm:pt>
    <dgm:pt modelId="{EABB9555-DCDE-4139-84F3-BD7364BD3C15}" type="pres">
      <dgm:prSet presAssocID="{4402DD7D-174A-4D6A-BF0B-C1566D610682}" presName="picture1" presStyleCnt="0"/>
      <dgm:spPr/>
    </dgm:pt>
    <dgm:pt modelId="{CE38D083-0585-476A-AF7C-C9363E25872E}" type="pres">
      <dgm:prSet presAssocID="{4402DD7D-174A-4D6A-BF0B-C1566D610682}" presName="imageRepeatNode" presStyleLbl="fgImgPlace1" presStyleIdx="0" presStyleCnt="1"/>
      <dgm:spPr/>
    </dgm:pt>
  </dgm:ptLst>
  <dgm:cxnLst>
    <dgm:cxn modelId="{95099202-4183-45EB-9666-C302D5F5A2B6}" type="presOf" srcId="{4402DD7D-174A-4D6A-BF0B-C1566D610682}" destId="{CE38D083-0585-476A-AF7C-C9363E25872E}" srcOrd="0" destOrd="0" presId="urn:microsoft.com/office/officeart/2008/layout/AscendingPictureAccentProcess"/>
    <dgm:cxn modelId="{198FA060-F6B9-4973-816C-9289F917BE1D}" type="presOf" srcId="{4864C3A6-EBD5-42F3-BB86-E9C804FEA9D0}" destId="{8D32A3F1-31E1-4F8D-B415-2D0976055F45}" srcOrd="0" destOrd="0" presId="urn:microsoft.com/office/officeart/2008/layout/AscendingPictureAccentProcess"/>
    <dgm:cxn modelId="{75BDD34F-90F4-48D6-B18D-9AB48FA291D4}" srcId="{1B9B8FDF-7A61-4C97-8728-F20C2255255C}" destId="{4864C3A6-EBD5-42F3-BB86-E9C804FEA9D0}" srcOrd="0" destOrd="0" parTransId="{1DD8F775-2AB3-4FA0-B1D6-F6FCE94362A5}" sibTransId="{4402DD7D-174A-4D6A-BF0B-C1566D610682}"/>
    <dgm:cxn modelId="{8725C754-44D4-4CC0-8FB5-1A982F231397}" type="presOf" srcId="{1B9B8FDF-7A61-4C97-8728-F20C2255255C}" destId="{7924961A-0AEE-41C1-B09B-77B8DB1C4DBB}" srcOrd="0" destOrd="0" presId="urn:microsoft.com/office/officeart/2008/layout/AscendingPictureAccentProcess"/>
    <dgm:cxn modelId="{8ADCC559-96B9-4038-95A4-C71DBA3F4F3A}" type="presParOf" srcId="{7924961A-0AEE-41C1-B09B-77B8DB1C4DBB}" destId="{8D32A3F1-31E1-4F8D-B415-2D0976055F45}" srcOrd="0" destOrd="0" presId="urn:microsoft.com/office/officeart/2008/layout/AscendingPictureAccentProcess"/>
    <dgm:cxn modelId="{FD96DF9D-8192-4AD4-9330-2C0C608F8C3C}" type="presParOf" srcId="{7924961A-0AEE-41C1-B09B-77B8DB1C4DBB}" destId="{EABB9555-DCDE-4139-84F3-BD7364BD3C15}" srcOrd="1" destOrd="0" presId="urn:microsoft.com/office/officeart/2008/layout/AscendingPictureAccentProcess"/>
    <dgm:cxn modelId="{EDE521EF-4E79-4B51-99E7-9D82CE2C573D}" type="presParOf" srcId="{EABB9555-DCDE-4139-84F3-BD7364BD3C15}" destId="{CE38D083-0585-476A-AF7C-C9363E25872E}"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2AB0C9-2CDA-4075-BFAB-6E925F361EC3}"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9A59554-7AF9-4E23-B986-05E2EB16E997}">
      <dgm:prSet phldrT="[Text]"/>
      <dgm:spPr/>
      <dgm:t>
        <a:bodyPr/>
        <a:lstStyle/>
        <a:p>
          <a:r>
            <a:rPr lang="en-IN" dirty="0"/>
            <a:t>Hyderabad</a:t>
          </a:r>
        </a:p>
      </dgm:t>
    </dgm:pt>
    <dgm:pt modelId="{3BA94406-5A28-4CD4-9647-C9182A5B1059}" type="parTrans" cxnId="{83F17717-AA44-4676-862E-617FEF3E3F0F}">
      <dgm:prSet/>
      <dgm:spPr/>
      <dgm:t>
        <a:bodyPr/>
        <a:lstStyle/>
        <a:p>
          <a:endParaRPr lang="en-IN"/>
        </a:p>
      </dgm:t>
    </dgm:pt>
    <dgm:pt modelId="{EE794973-AA66-433C-A071-7F2238DC1DDB}" type="sibTrans" cxnId="{83F17717-AA44-4676-862E-617FEF3E3F0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en-IN"/>
        </a:p>
      </dgm:t>
      <dgm:extLst>
        <a:ext uri="{E40237B7-FDA0-4F09-8148-C483321AD2D9}">
          <dgm14:cNvPr xmlns:dgm14="http://schemas.microsoft.com/office/drawing/2010/diagram" id="0" name="" descr="11 Best Tourist Places in Hyderabad - Javatpoint">
            <a:extLst>
              <a:ext uri="{FF2B5EF4-FFF2-40B4-BE49-F238E27FC236}">
                <a16:creationId xmlns:a16="http://schemas.microsoft.com/office/drawing/2014/main" id="{C4DBCD19-FCCD-A646-E1E3-3A366AD097A2}"/>
              </a:ext>
            </a:extLst>
          </dgm14:cNvPr>
        </a:ext>
      </dgm:extLst>
    </dgm:pt>
    <dgm:pt modelId="{A4F59B4D-D542-4C87-987B-DDDD36A912D5}" type="pres">
      <dgm:prSet presAssocID="{A82AB0C9-2CDA-4075-BFAB-6E925F361EC3}" presName="Name0" presStyleCnt="0">
        <dgm:presLayoutVars>
          <dgm:chMax val="7"/>
          <dgm:chPref val="7"/>
          <dgm:dir/>
        </dgm:presLayoutVars>
      </dgm:prSet>
      <dgm:spPr/>
    </dgm:pt>
    <dgm:pt modelId="{55BE0C50-9B9C-4DC2-8817-A8CF0AF2F7AB}" type="pres">
      <dgm:prSet presAssocID="{F9A59554-7AF9-4E23-B986-05E2EB16E997}" presName="parTx1" presStyleLbl="node1" presStyleIdx="0" presStyleCnt="1"/>
      <dgm:spPr/>
    </dgm:pt>
    <dgm:pt modelId="{B3C80324-E692-4440-B11F-2B435035D326}" type="pres">
      <dgm:prSet presAssocID="{EE794973-AA66-433C-A071-7F2238DC1DDB}" presName="picture1" presStyleCnt="0"/>
      <dgm:spPr/>
    </dgm:pt>
    <dgm:pt modelId="{4DBF9CDC-5137-4379-8B02-55B993C38D3E}" type="pres">
      <dgm:prSet presAssocID="{EE794973-AA66-433C-A071-7F2238DC1DDB}" presName="imageRepeatNode" presStyleLbl="fgImgPlace1" presStyleIdx="0" presStyleCnt="1"/>
      <dgm:spPr/>
    </dgm:pt>
  </dgm:ptLst>
  <dgm:cxnLst>
    <dgm:cxn modelId="{6B6BB802-28E7-4EA1-8DD6-7C0C334640F1}" type="presOf" srcId="{F9A59554-7AF9-4E23-B986-05E2EB16E997}" destId="{55BE0C50-9B9C-4DC2-8817-A8CF0AF2F7AB}" srcOrd="0" destOrd="0" presId="urn:microsoft.com/office/officeart/2008/layout/AscendingPictureAccentProcess"/>
    <dgm:cxn modelId="{83F17717-AA44-4676-862E-617FEF3E3F0F}" srcId="{A82AB0C9-2CDA-4075-BFAB-6E925F361EC3}" destId="{F9A59554-7AF9-4E23-B986-05E2EB16E997}" srcOrd="0" destOrd="0" parTransId="{3BA94406-5A28-4CD4-9647-C9182A5B1059}" sibTransId="{EE794973-AA66-433C-A071-7F2238DC1DDB}"/>
    <dgm:cxn modelId="{75B43E43-3FE7-4B87-B7CA-FCBCBCB22D02}" type="presOf" srcId="{A82AB0C9-2CDA-4075-BFAB-6E925F361EC3}" destId="{A4F59B4D-D542-4C87-987B-DDDD36A912D5}" srcOrd="0" destOrd="0" presId="urn:microsoft.com/office/officeart/2008/layout/AscendingPictureAccentProcess"/>
    <dgm:cxn modelId="{3C225F4E-ECE7-4C99-A7C3-887AF0AE1416}" type="presOf" srcId="{EE794973-AA66-433C-A071-7F2238DC1DDB}" destId="{4DBF9CDC-5137-4379-8B02-55B993C38D3E}" srcOrd="0" destOrd="0" presId="urn:microsoft.com/office/officeart/2008/layout/AscendingPictureAccentProcess"/>
    <dgm:cxn modelId="{83932B41-3211-4852-96B5-86E23F05973A}" type="presParOf" srcId="{A4F59B4D-D542-4C87-987B-DDDD36A912D5}" destId="{55BE0C50-9B9C-4DC2-8817-A8CF0AF2F7AB}" srcOrd="0" destOrd="0" presId="urn:microsoft.com/office/officeart/2008/layout/AscendingPictureAccentProcess"/>
    <dgm:cxn modelId="{4A17E80D-9334-4141-8B8B-133AC2180639}" type="presParOf" srcId="{A4F59B4D-D542-4C87-987B-DDDD36A912D5}" destId="{B3C80324-E692-4440-B11F-2B435035D326}" srcOrd="1" destOrd="0" presId="urn:microsoft.com/office/officeart/2008/layout/AscendingPictureAccentProcess"/>
    <dgm:cxn modelId="{D99D5C06-48F1-496D-9666-8B3931B2235A}" type="presParOf" srcId="{B3C80324-E692-4440-B11F-2B435035D326}" destId="{4DBF9CDC-5137-4379-8B02-55B993C38D3E}"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0DBDE-60F0-4F39-B9B1-446B45E082CA}">
      <dsp:nvSpPr>
        <dsp:cNvPr id="0" name=""/>
        <dsp:cNvSpPr/>
      </dsp:nvSpPr>
      <dsp:spPr>
        <a:xfrm>
          <a:off x="791384" y="1641645"/>
          <a:ext cx="2368306" cy="63515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1292"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dirty="0"/>
            <a:t>Dhaval Patel</a:t>
          </a:r>
        </a:p>
      </dsp:txBody>
      <dsp:txXfrm>
        <a:off x="822389" y="1672650"/>
        <a:ext cx="2306296" cy="573140"/>
      </dsp:txXfrm>
    </dsp:sp>
    <dsp:sp modelId="{4D717415-1969-43E3-95ED-E869CAB9FA52}">
      <dsp:nvSpPr>
        <dsp:cNvPr id="0" name=""/>
        <dsp:cNvSpPr/>
      </dsp:nvSpPr>
      <dsp:spPr>
        <a:xfrm>
          <a:off x="134656" y="1019096"/>
          <a:ext cx="1098006" cy="10981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D7F95-4696-4B5F-A2D4-E0E7ECB53968}">
      <dsp:nvSpPr>
        <dsp:cNvPr id="0" name=""/>
        <dsp:cNvSpPr/>
      </dsp:nvSpPr>
      <dsp:spPr>
        <a:xfrm>
          <a:off x="360351" y="211"/>
          <a:ext cx="1079296" cy="86399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4819F1-0950-4A71-AE46-BAF4E1B42E7B}">
      <dsp:nvSpPr>
        <dsp:cNvPr id="0" name=""/>
        <dsp:cNvSpPr/>
      </dsp:nvSpPr>
      <dsp:spPr>
        <a:xfrm>
          <a:off x="457488" y="777585"/>
          <a:ext cx="960574" cy="30220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palm jumeirah</a:t>
          </a:r>
        </a:p>
      </dsp:txBody>
      <dsp:txXfrm>
        <a:off x="457488" y="777585"/>
        <a:ext cx="960574" cy="3022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71751-533C-4455-99FC-997F0A21D51C}">
      <dsp:nvSpPr>
        <dsp:cNvPr id="0" name=""/>
        <dsp:cNvSpPr/>
      </dsp:nvSpPr>
      <dsp:spPr>
        <a:xfrm>
          <a:off x="362981" y="583"/>
          <a:ext cx="1087172" cy="86973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AC1A71-38B2-4D9B-95B0-2451FFD4B1CC}">
      <dsp:nvSpPr>
        <dsp:cNvPr id="0" name=""/>
        <dsp:cNvSpPr/>
      </dsp:nvSpPr>
      <dsp:spPr>
        <a:xfrm>
          <a:off x="460826" y="783347"/>
          <a:ext cx="967583" cy="304408"/>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Burj Khalifa</a:t>
          </a:r>
          <a:endParaRPr lang="en-IN" sz="1400" kern="1200" dirty="0"/>
        </a:p>
      </dsp:txBody>
      <dsp:txXfrm>
        <a:off x="460826" y="783347"/>
        <a:ext cx="967583" cy="3044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49E5D-5CFB-4F0D-99E2-3ECD5FA48FC2}">
      <dsp:nvSpPr>
        <dsp:cNvPr id="0" name=""/>
        <dsp:cNvSpPr/>
      </dsp:nvSpPr>
      <dsp:spPr>
        <a:xfrm>
          <a:off x="148186" y="469"/>
          <a:ext cx="1418237" cy="113459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0E44BE-E8D2-4847-AE9E-D7B67C1DD846}">
      <dsp:nvSpPr>
        <dsp:cNvPr id="0" name=""/>
        <dsp:cNvSpPr/>
      </dsp:nvSpPr>
      <dsp:spPr>
        <a:xfrm>
          <a:off x="275827" y="1021600"/>
          <a:ext cx="1262231" cy="397106"/>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solidFill>
                <a:prstClr val="white"/>
              </a:solidFill>
              <a:latin typeface="Calibri" panose="020F0502020204030204"/>
              <a:ea typeface="+mn-ea"/>
              <a:cs typeface="+mn-cs"/>
            </a:rPr>
            <a:t>Atlantis Aquaventure</a:t>
          </a:r>
        </a:p>
      </dsp:txBody>
      <dsp:txXfrm>
        <a:off x="275827" y="1021600"/>
        <a:ext cx="1262231" cy="397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108C4-C400-4EB4-9C72-30E6C2190AE2}">
      <dsp:nvSpPr>
        <dsp:cNvPr id="0" name=""/>
        <dsp:cNvSpPr/>
      </dsp:nvSpPr>
      <dsp:spPr>
        <a:xfrm>
          <a:off x="931229" y="1213217"/>
          <a:ext cx="2088616" cy="63515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1292"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0" i="0" kern="1200" dirty="0" err="1">
              <a:solidFill>
                <a:prstClr val="white"/>
              </a:solidFill>
              <a:latin typeface="Calibri" panose="020F0502020204030204"/>
              <a:ea typeface="+mn-ea"/>
              <a:cs typeface="+mn-cs"/>
            </a:rPr>
            <a:t>Hemanand</a:t>
          </a:r>
          <a:r>
            <a:rPr lang="en-IN" sz="2500" b="0" i="0" kern="1200" dirty="0">
              <a:solidFill>
                <a:prstClr val="white"/>
              </a:solidFill>
              <a:latin typeface="Calibri" panose="020F0502020204030204"/>
              <a:ea typeface="+mn-ea"/>
              <a:cs typeface="+mn-cs"/>
            </a:rPr>
            <a:t> Vadivel</a:t>
          </a:r>
        </a:p>
      </dsp:txBody>
      <dsp:txXfrm>
        <a:off x="962234" y="1244222"/>
        <a:ext cx="2026606" cy="573140"/>
      </dsp:txXfrm>
    </dsp:sp>
    <dsp:sp modelId="{4E8AB9E5-589D-46B8-9234-FD19D976628B}">
      <dsp:nvSpPr>
        <dsp:cNvPr id="0" name=""/>
        <dsp:cNvSpPr/>
      </dsp:nvSpPr>
      <dsp:spPr>
        <a:xfrm>
          <a:off x="274501" y="645091"/>
          <a:ext cx="1098006" cy="10981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0D9AB-321A-4BD9-BC3E-27DB247E0F0D}">
      <dsp:nvSpPr>
        <dsp:cNvPr id="0" name=""/>
        <dsp:cNvSpPr/>
      </dsp:nvSpPr>
      <dsp:spPr>
        <a:xfrm>
          <a:off x="737688" y="1102935"/>
          <a:ext cx="2207614" cy="5920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67278"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dirty="0">
              <a:solidFill>
                <a:prstClr val="white"/>
              </a:solidFill>
              <a:latin typeface="Calibri" panose="020F0502020204030204"/>
              <a:ea typeface="+mn-ea"/>
              <a:cs typeface="+mn-cs"/>
            </a:rPr>
            <a:t>Golconda Fort</a:t>
          </a:r>
        </a:p>
      </dsp:txBody>
      <dsp:txXfrm>
        <a:off x="766590" y="1131837"/>
        <a:ext cx="2149810" cy="534250"/>
      </dsp:txXfrm>
    </dsp:sp>
    <dsp:sp modelId="{48D81BBC-50A2-496E-8FD6-C0E2EEEC050C}">
      <dsp:nvSpPr>
        <dsp:cNvPr id="0" name=""/>
        <dsp:cNvSpPr/>
      </dsp:nvSpPr>
      <dsp:spPr>
        <a:xfrm>
          <a:off x="125519" y="522626"/>
          <a:ext cx="1023505" cy="10236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6000" r="-36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4EBB8-1299-4300-80E4-2792C9BCE106}">
      <dsp:nvSpPr>
        <dsp:cNvPr id="0" name=""/>
        <dsp:cNvSpPr/>
      </dsp:nvSpPr>
      <dsp:spPr>
        <a:xfrm>
          <a:off x="774888" y="1081647"/>
          <a:ext cx="2318939" cy="62191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0842"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dirty="0">
              <a:solidFill>
                <a:prstClr val="white"/>
              </a:solidFill>
              <a:latin typeface="Calibri" panose="020F0502020204030204"/>
              <a:ea typeface="+mn-ea"/>
              <a:cs typeface="+mn-cs"/>
            </a:rPr>
            <a:t>Charminar </a:t>
          </a:r>
        </a:p>
      </dsp:txBody>
      <dsp:txXfrm>
        <a:off x="805247" y="1112006"/>
        <a:ext cx="2258221" cy="561192"/>
      </dsp:txXfrm>
    </dsp:sp>
    <dsp:sp modelId="{C5C45DA8-B151-40A0-A6BF-E694932A2BC6}">
      <dsp:nvSpPr>
        <dsp:cNvPr id="0" name=""/>
        <dsp:cNvSpPr/>
      </dsp:nvSpPr>
      <dsp:spPr>
        <a:xfrm>
          <a:off x="131849" y="472075"/>
          <a:ext cx="1075118" cy="107527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BF673-94A7-481B-A65D-19ECF87571C4}">
      <dsp:nvSpPr>
        <dsp:cNvPr id="0" name=""/>
        <dsp:cNvSpPr/>
      </dsp:nvSpPr>
      <dsp:spPr>
        <a:xfrm>
          <a:off x="893835" y="1003183"/>
          <a:ext cx="2674902" cy="71737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6188"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dirty="0">
              <a:solidFill>
                <a:prstClr val="white"/>
              </a:solidFill>
              <a:latin typeface="Calibri" panose="020F0502020204030204"/>
              <a:ea typeface="+mn-ea"/>
              <a:cs typeface="+mn-cs"/>
            </a:rPr>
            <a:t>Qutub Shahi Tombs</a:t>
          </a:r>
        </a:p>
      </dsp:txBody>
      <dsp:txXfrm>
        <a:off x="928854" y="1038202"/>
        <a:ext cx="2604864" cy="647337"/>
      </dsp:txXfrm>
    </dsp:sp>
    <dsp:sp modelId="{9B7237AD-021E-4E9A-8F78-F76D7C61D237}">
      <dsp:nvSpPr>
        <dsp:cNvPr id="0" name=""/>
        <dsp:cNvSpPr/>
      </dsp:nvSpPr>
      <dsp:spPr>
        <a:xfrm>
          <a:off x="152088" y="300040"/>
          <a:ext cx="1240151" cy="124033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6929B-9AF9-4F75-AA0A-BCFB86C329F3}">
      <dsp:nvSpPr>
        <dsp:cNvPr id="0" name=""/>
        <dsp:cNvSpPr/>
      </dsp:nvSpPr>
      <dsp:spPr>
        <a:xfrm>
          <a:off x="1427660" y="954426"/>
          <a:ext cx="2765707" cy="74172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85408"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dirty="0" err="1">
              <a:solidFill>
                <a:prstClr val="white"/>
              </a:solidFill>
              <a:latin typeface="Calibri" panose="020F0502020204030204"/>
              <a:ea typeface="+mn-ea"/>
              <a:cs typeface="+mn-cs"/>
            </a:rPr>
            <a:t>Salar</a:t>
          </a:r>
          <a:r>
            <a:rPr lang="en-IN" sz="1900" b="1" i="0" kern="1200" dirty="0">
              <a:solidFill>
                <a:prstClr val="white"/>
              </a:solidFill>
              <a:latin typeface="Calibri" panose="020F0502020204030204"/>
              <a:ea typeface="+mn-ea"/>
              <a:cs typeface="+mn-cs"/>
            </a:rPr>
            <a:t> Jung Museum</a:t>
          </a:r>
        </a:p>
      </dsp:txBody>
      <dsp:txXfrm>
        <a:off x="1463868" y="990634"/>
        <a:ext cx="2693291" cy="669312"/>
      </dsp:txXfrm>
    </dsp:sp>
    <dsp:sp modelId="{F4C04CC7-0D10-4638-942D-E74593A5E172}">
      <dsp:nvSpPr>
        <dsp:cNvPr id="0" name=""/>
        <dsp:cNvSpPr/>
      </dsp:nvSpPr>
      <dsp:spPr>
        <a:xfrm>
          <a:off x="660733" y="227413"/>
          <a:ext cx="1282251" cy="128244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1B3624-BD08-4DD5-AEAB-1BE6CA022493}">
      <dsp:nvSpPr>
        <dsp:cNvPr id="0" name=""/>
        <dsp:cNvSpPr/>
      </dsp:nvSpPr>
      <dsp:spPr>
        <a:xfrm>
          <a:off x="774888" y="935358"/>
          <a:ext cx="2318939" cy="6219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0842"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dirty="0"/>
            <a:t>Ramoji Film City</a:t>
          </a:r>
          <a:endParaRPr lang="en-IN" sz="1900" kern="1200" dirty="0"/>
        </a:p>
      </dsp:txBody>
      <dsp:txXfrm>
        <a:off x="805247" y="965717"/>
        <a:ext cx="2258221" cy="561192"/>
      </dsp:txXfrm>
    </dsp:sp>
    <dsp:sp modelId="{A7FF5A67-5DC3-497E-9B44-0063F7CCA16D}">
      <dsp:nvSpPr>
        <dsp:cNvPr id="0" name=""/>
        <dsp:cNvSpPr/>
      </dsp:nvSpPr>
      <dsp:spPr>
        <a:xfrm>
          <a:off x="131849" y="325786"/>
          <a:ext cx="1075118" cy="107527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2A3F1-31E1-4F8D-B415-2D0976055F45}">
      <dsp:nvSpPr>
        <dsp:cNvPr id="0" name=""/>
        <dsp:cNvSpPr/>
      </dsp:nvSpPr>
      <dsp:spPr>
        <a:xfrm>
          <a:off x="642628" y="1052894"/>
          <a:ext cx="1923135" cy="51576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7064"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latin typeface="Calibri" panose="020F0502020204030204"/>
              <a:ea typeface="+mn-ea"/>
              <a:cs typeface="+mn-cs"/>
            </a:rPr>
            <a:t>Corporates</a:t>
          </a:r>
          <a:endParaRPr lang="en-IN" sz="1900" b="1" i="0" kern="1200" dirty="0">
            <a:latin typeface="Calibri" panose="020F0502020204030204"/>
            <a:ea typeface="+mn-ea"/>
            <a:cs typeface="+mn-cs"/>
          </a:endParaRPr>
        </a:p>
      </dsp:txBody>
      <dsp:txXfrm>
        <a:off x="667805" y="1078071"/>
        <a:ext cx="1872781" cy="465407"/>
      </dsp:txXfrm>
    </dsp:sp>
    <dsp:sp modelId="{CE38D083-0585-476A-AF7C-C9363E25872E}">
      <dsp:nvSpPr>
        <dsp:cNvPr id="0" name=""/>
        <dsp:cNvSpPr/>
      </dsp:nvSpPr>
      <dsp:spPr>
        <a:xfrm>
          <a:off x="109345" y="547366"/>
          <a:ext cx="891613" cy="89174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E0C50-9B9C-4DC2-8817-A8CF0AF2F7AB}">
      <dsp:nvSpPr>
        <dsp:cNvPr id="0" name=""/>
        <dsp:cNvSpPr/>
      </dsp:nvSpPr>
      <dsp:spPr>
        <a:xfrm>
          <a:off x="840949" y="1301886"/>
          <a:ext cx="2516635" cy="6749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2688"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Hyderabad</a:t>
          </a:r>
        </a:p>
      </dsp:txBody>
      <dsp:txXfrm>
        <a:off x="873896" y="1334833"/>
        <a:ext cx="2450741" cy="609036"/>
      </dsp:txXfrm>
    </dsp:sp>
    <dsp:sp modelId="{4DBF9CDC-5137-4379-8B02-55B993C38D3E}">
      <dsp:nvSpPr>
        <dsp:cNvPr id="0" name=""/>
        <dsp:cNvSpPr/>
      </dsp:nvSpPr>
      <dsp:spPr>
        <a:xfrm>
          <a:off x="143090" y="640346"/>
          <a:ext cx="1166774" cy="1166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2685B-0CE0-5027-A5B6-DCBABBA17C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B4B0CC-648C-063C-52A7-B1E685C4EF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C8CB40-3E9A-3DD3-9A3A-DCF53AC9816D}"/>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5" name="Footer Placeholder 4">
            <a:extLst>
              <a:ext uri="{FF2B5EF4-FFF2-40B4-BE49-F238E27FC236}">
                <a16:creationId xmlns:a16="http://schemas.microsoft.com/office/drawing/2014/main" id="{425DF6F0-AEC7-FA3D-8A99-62BC1B9B68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4E7026-82EA-0B42-B867-48171C478077}"/>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4110950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7CF6-51A9-6FCD-7EEB-3191A94068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239BAF-99A8-D773-9142-207B1C8ADD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58A457-D2A9-E466-5B96-9D81800F37F9}"/>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5" name="Footer Placeholder 4">
            <a:extLst>
              <a:ext uri="{FF2B5EF4-FFF2-40B4-BE49-F238E27FC236}">
                <a16:creationId xmlns:a16="http://schemas.microsoft.com/office/drawing/2014/main" id="{2FD0496D-C7F5-74DA-40BA-86E503E830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52D049-DAB3-2CBA-36AA-A404CCA80CBC}"/>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3097802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4CBA9E-DC7B-7A2C-45B3-ED1D7D3402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69853C-3BDE-0F04-79BE-901316EFBA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526D28-1DEC-AB1E-5C04-297226F9586F}"/>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5" name="Footer Placeholder 4">
            <a:extLst>
              <a:ext uri="{FF2B5EF4-FFF2-40B4-BE49-F238E27FC236}">
                <a16:creationId xmlns:a16="http://schemas.microsoft.com/office/drawing/2014/main" id="{60C263A9-BD67-BF6B-8D48-4EBE528C73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93A5C1-CC8E-2485-982E-550F2CE9707E}"/>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3607130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5EE0-E55E-96F2-AD05-D635218999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C926FF-1905-761D-DB87-263B7DE3F7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1388AC-9A89-FE43-7DDF-1AEC0FCF1550}"/>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5" name="Footer Placeholder 4">
            <a:extLst>
              <a:ext uri="{FF2B5EF4-FFF2-40B4-BE49-F238E27FC236}">
                <a16:creationId xmlns:a16="http://schemas.microsoft.com/office/drawing/2014/main" id="{C7C1E2AA-40E8-5A3E-D213-153ACE33CC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55BADE-9300-284C-4475-93BC6BFF3C8D}"/>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1478424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0D76-8D18-A33D-2FE1-3E5A57ACBB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DC63E48-F00A-2F07-0015-495A54A442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59FE87-6579-1D62-3D34-A63E382063AD}"/>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5" name="Footer Placeholder 4">
            <a:extLst>
              <a:ext uri="{FF2B5EF4-FFF2-40B4-BE49-F238E27FC236}">
                <a16:creationId xmlns:a16="http://schemas.microsoft.com/office/drawing/2014/main" id="{B6FDC473-2CC5-4A4B-BF40-B2B7B3B260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3E3174-11FE-0235-38D6-1CC6D58016CF}"/>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3209772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D6D3-5C81-FD1F-FD37-8780E1D493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625AE9-47F9-DE30-6C56-2591FE87AC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43C09E4-5045-AC69-6654-7E31B0E63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727163-6AF0-EC12-35F5-BA50F61881F0}"/>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6" name="Footer Placeholder 5">
            <a:extLst>
              <a:ext uri="{FF2B5EF4-FFF2-40B4-BE49-F238E27FC236}">
                <a16:creationId xmlns:a16="http://schemas.microsoft.com/office/drawing/2014/main" id="{2122E148-07C0-0B8E-2756-5FA76ED6F4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237348-5A51-27F7-31A3-72927DF45E52}"/>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1408902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5E38-6F46-94AC-EA71-F6EAF36831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2F34F9-CF9C-EA42-571C-13FD3BCABC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387739-5771-7189-0556-E02AF32FD0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8BFBFC-8FCD-0B52-D43F-6729B1914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11943E-FAC1-D2DA-C481-5F54D4A473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1BC76C7-AFF5-8F6A-3694-93DA31F4E4FB}"/>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8" name="Footer Placeholder 7">
            <a:extLst>
              <a:ext uri="{FF2B5EF4-FFF2-40B4-BE49-F238E27FC236}">
                <a16:creationId xmlns:a16="http://schemas.microsoft.com/office/drawing/2014/main" id="{36D9F4A3-D1EA-025F-2AC7-5207FB6780A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BB0AB6C-19C5-DEAC-B82B-0A78A392BB65}"/>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1741413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9B95-70EC-F301-4EBC-B0F92ECA22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0DABB6-2055-3E81-7AE8-F950CF061568}"/>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4" name="Footer Placeholder 3">
            <a:extLst>
              <a:ext uri="{FF2B5EF4-FFF2-40B4-BE49-F238E27FC236}">
                <a16:creationId xmlns:a16="http://schemas.microsoft.com/office/drawing/2014/main" id="{2640ADE0-3B36-56B4-B480-94116C2C049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F8AF9CF-A719-126B-C011-A81B67F1B49C}"/>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31006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376BF4-C501-A1CE-DB72-360EB8EB8932}"/>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3" name="Footer Placeholder 2">
            <a:extLst>
              <a:ext uri="{FF2B5EF4-FFF2-40B4-BE49-F238E27FC236}">
                <a16:creationId xmlns:a16="http://schemas.microsoft.com/office/drawing/2014/main" id="{02F021D0-8894-51A6-7AD8-567897BE2D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345AF6B-3499-BB5D-AB0C-10ACE7B2E2E3}"/>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4218044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5664-AE1D-45AF-F5BA-0E4D2EDD71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384BBD-1509-7229-AE14-8610C92C60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80C2246-D434-953E-4361-B7A14C187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A09722-39D3-AE9C-B038-BB9D2FB5C524}"/>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6" name="Footer Placeholder 5">
            <a:extLst>
              <a:ext uri="{FF2B5EF4-FFF2-40B4-BE49-F238E27FC236}">
                <a16:creationId xmlns:a16="http://schemas.microsoft.com/office/drawing/2014/main" id="{337E6719-E9E6-B741-84C0-2263D06885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8C1FC9-C778-2255-B354-BD06371963DF}"/>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1478438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06DF-A04E-49AC-62DC-E1DACC04E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EB2293-2960-D268-E93E-FF33C9514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BF80F63-5CCB-0FAC-69C6-F21FA11C01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8C822-1C9B-4425-C2A1-60199C08A218}"/>
              </a:ext>
            </a:extLst>
          </p:cNvPr>
          <p:cNvSpPr>
            <a:spLocks noGrp="1"/>
          </p:cNvSpPr>
          <p:nvPr>
            <p:ph type="dt" sz="half" idx="10"/>
          </p:nvPr>
        </p:nvSpPr>
        <p:spPr/>
        <p:txBody>
          <a:bodyPr/>
          <a:lstStyle/>
          <a:p>
            <a:fld id="{74385A92-C369-4466-8369-2F98DBF3D40E}" type="datetimeFigureOut">
              <a:rPr lang="en-IN" smtClean="0"/>
              <a:t>26-08-2023</a:t>
            </a:fld>
            <a:endParaRPr lang="en-IN"/>
          </a:p>
        </p:txBody>
      </p:sp>
      <p:sp>
        <p:nvSpPr>
          <p:cNvPr id="6" name="Footer Placeholder 5">
            <a:extLst>
              <a:ext uri="{FF2B5EF4-FFF2-40B4-BE49-F238E27FC236}">
                <a16:creationId xmlns:a16="http://schemas.microsoft.com/office/drawing/2014/main" id="{57D7D2D0-EADD-5067-9B6B-CE05680308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EC4A61-B518-1AEE-5664-E3A696424DD1}"/>
              </a:ext>
            </a:extLst>
          </p:cNvPr>
          <p:cNvSpPr>
            <a:spLocks noGrp="1"/>
          </p:cNvSpPr>
          <p:nvPr>
            <p:ph type="sldNum" sz="quarter" idx="12"/>
          </p:nvPr>
        </p:nvSpPr>
        <p:spPr/>
        <p:txBody>
          <a:bodyPr/>
          <a:lstStyle/>
          <a:p>
            <a:fld id="{4777816B-60CB-47F8-AE41-2D353E88913D}" type="slidenum">
              <a:rPr lang="en-IN" smtClean="0"/>
              <a:t>‹#›</a:t>
            </a:fld>
            <a:endParaRPr lang="en-IN"/>
          </a:p>
        </p:txBody>
      </p:sp>
    </p:spTree>
    <p:extLst>
      <p:ext uri="{BB962C8B-B14F-4D97-AF65-F5344CB8AC3E}">
        <p14:creationId xmlns:p14="http://schemas.microsoft.com/office/powerpoint/2010/main" val="201037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F7E16-BB6A-9197-7EC9-E8B279062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8C289D-475D-1B90-6E9D-327C09B72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DB27F9-FC6E-E491-47F4-F409DDCF60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85A92-C369-4466-8369-2F98DBF3D40E}" type="datetimeFigureOut">
              <a:rPr lang="en-IN" smtClean="0"/>
              <a:t>26-08-2023</a:t>
            </a:fld>
            <a:endParaRPr lang="en-IN"/>
          </a:p>
        </p:txBody>
      </p:sp>
      <p:sp>
        <p:nvSpPr>
          <p:cNvPr id="5" name="Footer Placeholder 4">
            <a:extLst>
              <a:ext uri="{FF2B5EF4-FFF2-40B4-BE49-F238E27FC236}">
                <a16:creationId xmlns:a16="http://schemas.microsoft.com/office/drawing/2014/main" id="{B751C0C3-6AB1-F8D0-6CBB-D279B26689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D55287F-4397-2E45-F548-F6054A4D2B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7816B-60CB-47F8-AE41-2D353E88913D}" type="slidenum">
              <a:rPr lang="en-IN" smtClean="0"/>
              <a:t>‹#›</a:t>
            </a:fld>
            <a:endParaRPr lang="en-IN"/>
          </a:p>
        </p:txBody>
      </p:sp>
    </p:spTree>
    <p:extLst>
      <p:ext uri="{BB962C8B-B14F-4D97-AF65-F5344CB8AC3E}">
        <p14:creationId xmlns:p14="http://schemas.microsoft.com/office/powerpoint/2010/main" val="1791414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26" Type="http://schemas.openxmlformats.org/officeDocument/2006/relationships/diagramQuickStyle" Target="../diagrams/quickStyle7.xml"/><Relationship Id="rId3" Type="http://schemas.microsoft.com/office/2007/relationships/hdphoto" Target="../media/hdphoto2.wdp"/><Relationship Id="rId21" Type="http://schemas.openxmlformats.org/officeDocument/2006/relationships/diagramQuickStyle" Target="../diagrams/quickStyle6.xml"/><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5" Type="http://schemas.openxmlformats.org/officeDocument/2006/relationships/diagramLayout" Target="../diagrams/layout7.xml"/><Relationship Id="rId2" Type="http://schemas.openxmlformats.org/officeDocument/2006/relationships/image" Target="../media/image5.png"/><Relationship Id="rId16" Type="http://schemas.openxmlformats.org/officeDocument/2006/relationships/diagramQuickStyle" Target="../diagrams/quickStyle5.xml"/><Relationship Id="rId20" Type="http://schemas.openxmlformats.org/officeDocument/2006/relationships/diagramLayout" Target="../diagrams/layout6.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24" Type="http://schemas.openxmlformats.org/officeDocument/2006/relationships/diagramData" Target="../diagrams/data7.xml"/><Relationship Id="rId5" Type="http://schemas.openxmlformats.org/officeDocument/2006/relationships/diagramLayout" Target="../diagrams/layout3.xml"/><Relationship Id="rId15" Type="http://schemas.openxmlformats.org/officeDocument/2006/relationships/diagramLayout" Target="../diagrams/layout5.xml"/><Relationship Id="rId23" Type="http://schemas.microsoft.com/office/2007/relationships/diagramDrawing" Target="../diagrams/drawing6.xml"/><Relationship Id="rId28" Type="http://schemas.microsoft.com/office/2007/relationships/diagramDrawing" Target="../diagrams/drawing7.xml"/><Relationship Id="rId10" Type="http://schemas.openxmlformats.org/officeDocument/2006/relationships/diagramLayout" Target="../diagrams/layout4.xml"/><Relationship Id="rId19" Type="http://schemas.openxmlformats.org/officeDocument/2006/relationships/diagramData" Target="../diagrams/data6.xml"/><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diagramColors" Target="../diagrams/colors6.xml"/><Relationship Id="rId27"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8" Type="http://schemas.microsoft.com/office/2007/relationships/diagramDrawing" Target="../diagrams/drawing8.xml"/><Relationship Id="rId3" Type="http://schemas.microsoft.com/office/2007/relationships/hdphoto" Target="../media/hdphoto2.wdp"/><Relationship Id="rId7" Type="http://schemas.openxmlformats.org/officeDocument/2006/relationships/diagramColors" Target="../diagrams/colors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9.xml"/><Relationship Id="rId13" Type="http://schemas.openxmlformats.org/officeDocument/2006/relationships/diagramColors" Target="../diagrams/colors10.xml"/><Relationship Id="rId18" Type="http://schemas.openxmlformats.org/officeDocument/2006/relationships/diagramColors" Target="../diagrams/colors11.xml"/><Relationship Id="rId3" Type="http://schemas.microsoft.com/office/2007/relationships/hdphoto" Target="../media/hdphoto2.wdp"/><Relationship Id="rId21" Type="http://schemas.openxmlformats.org/officeDocument/2006/relationships/diagramLayout" Target="../diagrams/layout12.xml"/><Relationship Id="rId7" Type="http://schemas.openxmlformats.org/officeDocument/2006/relationships/diagramQuickStyle" Target="../diagrams/quickStyle9.xml"/><Relationship Id="rId12" Type="http://schemas.openxmlformats.org/officeDocument/2006/relationships/diagramQuickStyle" Target="../diagrams/quickStyle10.xml"/><Relationship Id="rId17" Type="http://schemas.openxmlformats.org/officeDocument/2006/relationships/diagramQuickStyle" Target="../diagrams/quickStyle11.xml"/><Relationship Id="rId2" Type="http://schemas.openxmlformats.org/officeDocument/2006/relationships/image" Target="../media/image5.png"/><Relationship Id="rId16" Type="http://schemas.openxmlformats.org/officeDocument/2006/relationships/diagramLayout" Target="../diagrams/layout11.xml"/><Relationship Id="rId20" Type="http://schemas.openxmlformats.org/officeDocument/2006/relationships/diagramData" Target="../diagrams/data12.xml"/><Relationship Id="rId1" Type="http://schemas.openxmlformats.org/officeDocument/2006/relationships/slideLayout" Target="../slideLayouts/slideLayout2.xml"/><Relationship Id="rId6" Type="http://schemas.openxmlformats.org/officeDocument/2006/relationships/diagramLayout" Target="../diagrams/layout9.xml"/><Relationship Id="rId11" Type="http://schemas.openxmlformats.org/officeDocument/2006/relationships/diagramLayout" Target="../diagrams/layout10.xml"/><Relationship Id="rId24" Type="http://schemas.microsoft.com/office/2007/relationships/diagramDrawing" Target="../diagrams/drawing12.xml"/><Relationship Id="rId5" Type="http://schemas.openxmlformats.org/officeDocument/2006/relationships/diagramData" Target="../diagrams/data9.xml"/><Relationship Id="rId15" Type="http://schemas.openxmlformats.org/officeDocument/2006/relationships/diagramData" Target="../diagrams/data11.xml"/><Relationship Id="rId23" Type="http://schemas.openxmlformats.org/officeDocument/2006/relationships/diagramColors" Target="../diagrams/colors12.xml"/><Relationship Id="rId10" Type="http://schemas.openxmlformats.org/officeDocument/2006/relationships/diagramData" Target="../diagrams/data10.xml"/><Relationship Id="rId19" Type="http://schemas.microsoft.com/office/2007/relationships/diagramDrawing" Target="../diagrams/drawing11.xml"/><Relationship Id="rId4" Type="http://schemas.openxmlformats.org/officeDocument/2006/relationships/image" Target="../media/image20.jpeg"/><Relationship Id="rId9" Type="http://schemas.microsoft.com/office/2007/relationships/diagramDrawing" Target="../diagrams/drawing9.xml"/><Relationship Id="rId14" Type="http://schemas.microsoft.com/office/2007/relationships/diagramDrawing" Target="../diagrams/drawing10.xml"/><Relationship Id="rId22"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11/relationships/webextension" Target="../webextensions/webextension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4DB796DD-54F1-FB9B-078D-CF02C8C4224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 y="233218"/>
            <a:ext cx="12191980" cy="6391564"/>
          </a:xfrm>
          <a:prstGeom prst="rect">
            <a:avLst/>
          </a:prstGeom>
        </p:spPr>
      </p:pic>
      <p:sp>
        <p:nvSpPr>
          <p:cNvPr id="5" name="Rectangle: Rounded Corners 4">
            <a:extLst>
              <a:ext uri="{FF2B5EF4-FFF2-40B4-BE49-F238E27FC236}">
                <a16:creationId xmlns:a16="http://schemas.microsoft.com/office/drawing/2014/main" id="{10862166-4F6A-1DDC-EFBD-647B87DFCB67}"/>
              </a:ext>
            </a:extLst>
          </p:cNvPr>
          <p:cNvSpPr/>
          <p:nvPr/>
        </p:nvSpPr>
        <p:spPr>
          <a:xfrm>
            <a:off x="6758847" y="2087888"/>
            <a:ext cx="5080000" cy="2772083"/>
          </a:xfrm>
          <a:prstGeom prst="round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6" name="Title 1">
            <a:extLst>
              <a:ext uri="{FF2B5EF4-FFF2-40B4-BE49-F238E27FC236}">
                <a16:creationId xmlns:a16="http://schemas.microsoft.com/office/drawing/2014/main" id="{100F53EC-D77D-F1E1-D464-C96507AA647A}"/>
              </a:ext>
            </a:extLst>
          </p:cNvPr>
          <p:cNvSpPr txBox="1">
            <a:spLocks/>
          </p:cNvSpPr>
          <p:nvPr/>
        </p:nvSpPr>
        <p:spPr>
          <a:xfrm>
            <a:off x="7313023" y="1958584"/>
            <a:ext cx="4285673" cy="2901694"/>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2"/>
                </a:solidFill>
              </a:rPr>
              <a:t>Telangana Government</a:t>
            </a:r>
            <a:br>
              <a:rPr lang="en-US" sz="4400" dirty="0">
                <a:solidFill>
                  <a:schemeClr val="bg2"/>
                </a:solidFill>
              </a:rPr>
            </a:br>
            <a:r>
              <a:rPr lang="en-US" sz="4400" dirty="0">
                <a:solidFill>
                  <a:schemeClr val="bg2"/>
                </a:solidFill>
              </a:rPr>
              <a:t>Tourism</a:t>
            </a:r>
            <a:br>
              <a:rPr lang="en-US" sz="4400" dirty="0">
                <a:solidFill>
                  <a:schemeClr val="bg2"/>
                </a:solidFill>
              </a:rPr>
            </a:br>
            <a:r>
              <a:rPr lang="en-US" sz="4400" dirty="0">
                <a:solidFill>
                  <a:schemeClr val="bg2"/>
                </a:solidFill>
              </a:rPr>
              <a:t>Department</a:t>
            </a:r>
          </a:p>
        </p:txBody>
      </p:sp>
      <p:sp>
        <p:nvSpPr>
          <p:cNvPr id="7" name="Rectangle 6">
            <a:extLst>
              <a:ext uri="{FF2B5EF4-FFF2-40B4-BE49-F238E27FC236}">
                <a16:creationId xmlns:a16="http://schemas.microsoft.com/office/drawing/2014/main" id="{D6D3FE1D-AC7B-29DA-ECC1-E99F6B4F26C0}"/>
              </a:ext>
            </a:extLst>
          </p:cNvPr>
          <p:cNvSpPr/>
          <p:nvPr/>
        </p:nvSpPr>
        <p:spPr>
          <a:xfrm>
            <a:off x="0" y="6507804"/>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2" name="Diagram 1">
            <a:extLst>
              <a:ext uri="{FF2B5EF4-FFF2-40B4-BE49-F238E27FC236}">
                <a16:creationId xmlns:a16="http://schemas.microsoft.com/office/drawing/2014/main" id="{8C657D7C-F2E3-6BB7-873D-1CD051F63872}"/>
              </a:ext>
            </a:extLst>
          </p:cNvPr>
          <p:cNvGraphicFramePr/>
          <p:nvPr>
            <p:extLst>
              <p:ext uri="{D42A27DB-BD31-4B8C-83A1-F6EECF244321}">
                <p14:modId xmlns:p14="http://schemas.microsoft.com/office/powerpoint/2010/main" val="948031874"/>
              </p:ext>
            </p:extLst>
          </p:nvPr>
        </p:nvGraphicFramePr>
        <p:xfrm>
          <a:off x="261451" y="-583659"/>
          <a:ext cx="3294348" cy="3295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EDB99B88-3AEE-D83A-9546-218B353DDEE7}"/>
              </a:ext>
            </a:extLst>
          </p:cNvPr>
          <p:cNvSpPr/>
          <p:nvPr/>
        </p:nvSpPr>
        <p:spPr>
          <a:xfrm>
            <a:off x="0" y="-60029"/>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8" name="Diagram 7">
            <a:extLst>
              <a:ext uri="{FF2B5EF4-FFF2-40B4-BE49-F238E27FC236}">
                <a16:creationId xmlns:a16="http://schemas.microsoft.com/office/drawing/2014/main" id="{20F44725-A06B-447D-FF51-ACBB8B28B5FA}"/>
              </a:ext>
            </a:extLst>
          </p:cNvPr>
          <p:cNvGraphicFramePr/>
          <p:nvPr>
            <p:extLst>
              <p:ext uri="{D42A27DB-BD31-4B8C-83A1-F6EECF244321}">
                <p14:modId xmlns:p14="http://schemas.microsoft.com/office/powerpoint/2010/main" val="30607231"/>
              </p:ext>
            </p:extLst>
          </p:nvPr>
        </p:nvGraphicFramePr>
        <p:xfrm>
          <a:off x="85080" y="1482437"/>
          <a:ext cx="3294348" cy="24595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76650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045E92-8F44-65B7-010A-F5B757F92C2C}"/>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D7A060B-C979-A88E-6552-736E1D674A1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0" y="-19456"/>
            <a:ext cx="12191998" cy="6517041"/>
          </a:xfrm>
          <a:prstGeom prst="rect">
            <a:avLst/>
          </a:prstGeom>
        </p:spPr>
      </p:pic>
      <p:sp>
        <p:nvSpPr>
          <p:cNvPr id="4" name="TextBox 3">
            <a:extLst>
              <a:ext uri="{FF2B5EF4-FFF2-40B4-BE49-F238E27FC236}">
                <a16:creationId xmlns:a16="http://schemas.microsoft.com/office/drawing/2014/main" id="{60B98F91-F5E4-9664-7E5E-1D36C3AA28DE}"/>
              </a:ext>
            </a:extLst>
          </p:cNvPr>
          <p:cNvSpPr txBox="1"/>
          <p:nvPr/>
        </p:nvSpPr>
        <p:spPr>
          <a:xfrm>
            <a:off x="7479782" y="952319"/>
            <a:ext cx="2103461" cy="400110"/>
          </a:xfrm>
          <a:prstGeom prst="rect">
            <a:avLst/>
          </a:prstGeom>
          <a:noFill/>
        </p:spPr>
        <p:txBody>
          <a:bodyPr wrap="none" rtlCol="0">
            <a:spAutoFit/>
          </a:bodyPr>
          <a:lstStyle/>
          <a:p>
            <a:r>
              <a:rPr lang="en-US" sz="2000" b="1" dirty="0">
                <a:latin typeface="Abadi" panose="020B0604020104020204" pitchFamily="34" charset="0"/>
              </a:rPr>
              <a:t>Bottom 5 </a:t>
            </a:r>
            <a:r>
              <a:rPr lang="en-IN" sz="2000" b="1" dirty="0">
                <a:latin typeface="Abadi" panose="020B0604020104020204" pitchFamily="34" charset="0"/>
              </a:rPr>
              <a:t>District</a:t>
            </a:r>
            <a:r>
              <a:rPr lang="en-IN" sz="2000" dirty="0"/>
              <a:t> </a:t>
            </a:r>
            <a:endParaRPr lang="en-IN" sz="2000" b="1" dirty="0">
              <a:latin typeface="Abadi" panose="020B0604020104020204" pitchFamily="34" charset="0"/>
            </a:endParaRPr>
          </a:p>
        </p:txBody>
      </p:sp>
      <p:pic>
        <p:nvPicPr>
          <p:cNvPr id="8" name="Picture 7">
            <a:extLst>
              <a:ext uri="{FF2B5EF4-FFF2-40B4-BE49-F238E27FC236}">
                <a16:creationId xmlns:a16="http://schemas.microsoft.com/office/drawing/2014/main" id="{989565B9-E67B-26A7-CF98-09DED107B24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52686" y="1682885"/>
            <a:ext cx="7156373" cy="3764604"/>
          </a:xfrm>
          <a:prstGeom prst="rect">
            <a:avLst/>
          </a:prstGeom>
        </p:spPr>
      </p:pic>
      <p:graphicFrame>
        <p:nvGraphicFramePr>
          <p:cNvPr id="17" name="Table 17">
            <a:extLst>
              <a:ext uri="{FF2B5EF4-FFF2-40B4-BE49-F238E27FC236}">
                <a16:creationId xmlns:a16="http://schemas.microsoft.com/office/drawing/2014/main" id="{C15918BC-CB23-3B7E-107F-DABB2970CCA2}"/>
              </a:ext>
            </a:extLst>
          </p:cNvPr>
          <p:cNvGraphicFramePr>
            <a:graphicFrameLocks noGrp="1"/>
          </p:cNvGraphicFramePr>
          <p:nvPr>
            <p:extLst>
              <p:ext uri="{D42A27DB-BD31-4B8C-83A1-F6EECF244321}">
                <p14:modId xmlns:p14="http://schemas.microsoft.com/office/powerpoint/2010/main" val="3895062097"/>
              </p:ext>
            </p:extLst>
          </p:nvPr>
        </p:nvGraphicFramePr>
        <p:xfrm>
          <a:off x="3235777" y="4341413"/>
          <a:ext cx="2028996" cy="1888595"/>
        </p:xfrm>
        <a:graphic>
          <a:graphicData uri="http://schemas.openxmlformats.org/drawingml/2006/table">
            <a:tbl>
              <a:tblPr firstRow="1" bandRow="1">
                <a:tableStyleId>{7DF18680-E054-41AD-8BC1-D1AEF772440D}</a:tableStyleId>
              </a:tblPr>
              <a:tblGrid>
                <a:gridCol w="1034666">
                  <a:extLst>
                    <a:ext uri="{9D8B030D-6E8A-4147-A177-3AD203B41FA5}">
                      <a16:colId xmlns:a16="http://schemas.microsoft.com/office/drawing/2014/main" val="1405541664"/>
                    </a:ext>
                  </a:extLst>
                </a:gridCol>
                <a:gridCol w="994330">
                  <a:extLst>
                    <a:ext uri="{9D8B030D-6E8A-4147-A177-3AD203B41FA5}">
                      <a16:colId xmlns:a16="http://schemas.microsoft.com/office/drawing/2014/main" val="4079744839"/>
                    </a:ext>
                  </a:extLst>
                </a:gridCol>
              </a:tblGrid>
              <a:tr h="314407">
                <a:tc>
                  <a:txBody>
                    <a:bodyPr/>
                    <a:lstStyle/>
                    <a:p>
                      <a:pPr marL="0" algn="ctr" defTabSz="914400" rtl="0" eaLnBrk="1" fontAlgn="b" latinLnBrk="0" hangingPunct="1"/>
                      <a:r>
                        <a:rPr lang="en-IN" sz="1200" b="1" kern="1200" dirty="0">
                          <a:solidFill>
                            <a:schemeClr val="tx1"/>
                          </a:solidFill>
                        </a:rPr>
                        <a:t>District</a:t>
                      </a:r>
                      <a:endParaRPr lang="en-IN" sz="1200" b="1" kern="1200" dirty="0">
                        <a:solidFill>
                          <a:schemeClr val="tx1"/>
                        </a:solidFill>
                        <a:latin typeface="+mn-lt"/>
                        <a:ea typeface="+mn-ea"/>
                        <a:cs typeface="+mn-cs"/>
                      </a:endParaRPr>
                    </a:p>
                  </a:txBody>
                  <a:tcPr anchor="ctr"/>
                </a:tc>
                <a:tc>
                  <a:txBody>
                    <a:bodyPr/>
                    <a:lstStyle/>
                    <a:p>
                      <a:pPr marL="0" algn="ctr" defTabSz="914400" rtl="0" eaLnBrk="1" fontAlgn="b" latinLnBrk="0" hangingPunct="1"/>
                      <a:r>
                        <a:rPr lang="en-IN" sz="1200" b="1" kern="1200" dirty="0">
                          <a:solidFill>
                            <a:schemeClr val="tx1"/>
                          </a:solidFill>
                        </a:rPr>
                        <a:t>Foot Fall</a:t>
                      </a:r>
                      <a:endParaRPr lang="en-IN" sz="1200" b="1" kern="1200" dirty="0">
                        <a:solidFill>
                          <a:schemeClr val="tx1"/>
                        </a:solidFill>
                        <a:latin typeface="+mn-lt"/>
                        <a:ea typeface="+mn-ea"/>
                        <a:cs typeface="+mn-cs"/>
                      </a:endParaRPr>
                    </a:p>
                  </a:txBody>
                  <a:tcPr anchor="ctr"/>
                </a:tc>
                <a:extLst>
                  <a:ext uri="{0D108BD9-81ED-4DB2-BD59-A6C34878D82A}">
                    <a16:rowId xmlns:a16="http://schemas.microsoft.com/office/drawing/2014/main" val="1387402248"/>
                  </a:ext>
                </a:extLst>
              </a:tr>
              <a:tr h="314407">
                <a:tc>
                  <a:txBody>
                    <a:bodyPr/>
                    <a:lstStyle/>
                    <a:p>
                      <a:pPr marL="0" algn="ctr" defTabSz="914400" rtl="0" eaLnBrk="1" fontAlgn="b" latinLnBrk="0" hangingPunct="1"/>
                      <a:r>
                        <a:rPr lang="en-IN" sz="1200" b="1" kern="1200" dirty="0" err="1">
                          <a:solidFill>
                            <a:schemeClr val="tx1"/>
                          </a:solidFill>
                        </a:rPr>
                        <a:t>Kamareddy</a:t>
                      </a:r>
                      <a:endParaRPr lang="en-IN" sz="1200" b="1" kern="1200" dirty="0">
                        <a:solidFill>
                          <a:schemeClr val="tx1"/>
                        </a:solidFill>
                        <a:latin typeface="+mn-lt"/>
                        <a:ea typeface="+mn-ea"/>
                        <a:cs typeface="+mn-cs"/>
                      </a:endParaRPr>
                    </a:p>
                  </a:txBody>
                  <a:tcPr marL="7620" marR="7620" marT="7620" marB="0" anchor="ctr"/>
                </a:tc>
                <a:tc>
                  <a:txBody>
                    <a:bodyPr/>
                    <a:lstStyle/>
                    <a:p>
                      <a:pPr marL="0" algn="ctr" defTabSz="914400" rtl="0" eaLnBrk="1" fontAlgn="b" latinLnBrk="0" hangingPunct="1"/>
                      <a:r>
                        <a:rPr lang="en-IN" sz="1200" b="1" kern="1200" dirty="0">
                          <a:solidFill>
                            <a:schemeClr val="tx1"/>
                          </a:solidFill>
                        </a:rPr>
                        <a:t>0.00%</a:t>
                      </a:r>
                      <a:endParaRPr lang="en-IN" sz="1200" b="1" kern="1200" dirty="0">
                        <a:solidFill>
                          <a:schemeClr val="tx1"/>
                        </a:solidFill>
                        <a:latin typeface="+mn-lt"/>
                        <a:ea typeface="+mn-ea"/>
                        <a:cs typeface="+mn-cs"/>
                      </a:endParaRPr>
                    </a:p>
                  </a:txBody>
                  <a:tcPr marL="7620" marR="7620" marT="7620" marB="0" anchor="ctr"/>
                </a:tc>
                <a:extLst>
                  <a:ext uri="{0D108BD9-81ED-4DB2-BD59-A6C34878D82A}">
                    <a16:rowId xmlns:a16="http://schemas.microsoft.com/office/drawing/2014/main" val="3480912901"/>
                  </a:ext>
                </a:extLst>
              </a:tr>
              <a:tr h="3165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200" b="1" kern="1200" dirty="0" err="1">
                          <a:solidFill>
                            <a:schemeClr val="tx1"/>
                          </a:solidFill>
                          <a:latin typeface="+mn-lt"/>
                          <a:ea typeface="+mn-ea"/>
                          <a:cs typeface="+mn-cs"/>
                        </a:rPr>
                        <a:t>Peddapalli</a:t>
                      </a:r>
                      <a:endParaRPr lang="en-IN" sz="1200" b="1" kern="1200" dirty="0">
                        <a:solidFill>
                          <a:schemeClr val="tx1"/>
                        </a:solidFill>
                        <a:latin typeface="+mn-lt"/>
                        <a:ea typeface="+mn-ea"/>
                        <a:cs typeface="+mn-cs"/>
                      </a:endParaRPr>
                    </a:p>
                  </a:txBody>
                  <a:tcPr marL="7620" marR="7620" marT="7620" marB="0" anchor="ctr"/>
                </a:tc>
                <a:tc>
                  <a:txBody>
                    <a:bodyPr/>
                    <a:lstStyle/>
                    <a:p>
                      <a:pPr marL="0" algn="ctr" defTabSz="914400" rtl="0" eaLnBrk="1" fontAlgn="b" latinLnBrk="0" hangingPunct="1"/>
                      <a:r>
                        <a:rPr lang="en-IN" sz="1200" b="1" kern="1200">
                          <a:solidFill>
                            <a:schemeClr val="tx1"/>
                          </a:solidFill>
                        </a:rPr>
                        <a:t>0.07%</a:t>
                      </a:r>
                      <a:endParaRPr lang="en-IN" sz="1200" b="1" kern="1200">
                        <a:solidFill>
                          <a:schemeClr val="tx1"/>
                        </a:solidFill>
                        <a:latin typeface="+mn-lt"/>
                        <a:ea typeface="+mn-ea"/>
                        <a:cs typeface="+mn-cs"/>
                      </a:endParaRPr>
                    </a:p>
                  </a:txBody>
                  <a:tcPr marL="7620" marR="7620" marT="7620" marB="0" anchor="ctr"/>
                </a:tc>
                <a:extLst>
                  <a:ext uri="{0D108BD9-81ED-4DB2-BD59-A6C34878D82A}">
                    <a16:rowId xmlns:a16="http://schemas.microsoft.com/office/drawing/2014/main" val="1089593172"/>
                  </a:ext>
                </a:extLst>
              </a:tr>
              <a:tr h="314407">
                <a:tc>
                  <a:txBody>
                    <a:bodyPr/>
                    <a:lstStyle/>
                    <a:p>
                      <a:pPr marL="0" algn="ctr" defTabSz="914400" rtl="0" eaLnBrk="1" fontAlgn="b" latinLnBrk="0" hangingPunct="1"/>
                      <a:r>
                        <a:rPr lang="en-IN" sz="1200" b="1" kern="1200">
                          <a:solidFill>
                            <a:schemeClr val="tx1"/>
                          </a:solidFill>
                        </a:rPr>
                        <a:t>Nizamabad</a:t>
                      </a:r>
                      <a:endParaRPr lang="en-IN" sz="1200" b="1" kern="1200">
                        <a:solidFill>
                          <a:schemeClr val="tx1"/>
                        </a:solidFill>
                        <a:latin typeface="+mn-lt"/>
                        <a:ea typeface="+mn-ea"/>
                        <a:cs typeface="+mn-cs"/>
                      </a:endParaRPr>
                    </a:p>
                  </a:txBody>
                  <a:tcPr marL="7620" marR="7620" marT="7620" marB="0" anchor="ctr"/>
                </a:tc>
                <a:tc>
                  <a:txBody>
                    <a:bodyPr/>
                    <a:lstStyle/>
                    <a:p>
                      <a:pPr marL="0" algn="ctr" defTabSz="914400" rtl="0" eaLnBrk="1" fontAlgn="b" latinLnBrk="0" hangingPunct="1"/>
                      <a:r>
                        <a:rPr lang="en-IN" sz="1200" b="1" kern="1200" dirty="0">
                          <a:solidFill>
                            <a:schemeClr val="tx1"/>
                          </a:solidFill>
                        </a:rPr>
                        <a:t>0.73%</a:t>
                      </a:r>
                      <a:endParaRPr lang="en-IN" sz="1200" b="1" kern="1200" dirty="0">
                        <a:solidFill>
                          <a:schemeClr val="tx1"/>
                        </a:solidFill>
                        <a:latin typeface="+mn-lt"/>
                        <a:ea typeface="+mn-ea"/>
                        <a:cs typeface="+mn-cs"/>
                      </a:endParaRPr>
                    </a:p>
                  </a:txBody>
                  <a:tcPr marL="7620" marR="7620" marT="7620" marB="0" anchor="ctr"/>
                </a:tc>
                <a:extLst>
                  <a:ext uri="{0D108BD9-81ED-4DB2-BD59-A6C34878D82A}">
                    <a16:rowId xmlns:a16="http://schemas.microsoft.com/office/drawing/2014/main" val="3166166110"/>
                  </a:ext>
                </a:extLst>
              </a:tr>
              <a:tr h="314407">
                <a:tc>
                  <a:txBody>
                    <a:bodyPr/>
                    <a:lstStyle/>
                    <a:p>
                      <a:pPr marL="0" algn="ctr" defTabSz="914400" rtl="0" eaLnBrk="1" fontAlgn="b" latinLnBrk="0" hangingPunct="1"/>
                      <a:r>
                        <a:rPr lang="en-IN" sz="1200" b="1" kern="1200">
                          <a:solidFill>
                            <a:schemeClr val="tx1"/>
                          </a:solidFill>
                        </a:rPr>
                        <a:t>Mahabubabad</a:t>
                      </a:r>
                      <a:endParaRPr lang="en-IN" sz="1200" b="1" kern="1200">
                        <a:solidFill>
                          <a:schemeClr val="tx1"/>
                        </a:solidFill>
                        <a:latin typeface="+mn-lt"/>
                        <a:ea typeface="+mn-ea"/>
                        <a:cs typeface="+mn-cs"/>
                      </a:endParaRPr>
                    </a:p>
                  </a:txBody>
                  <a:tcPr marL="7620" marR="7620" marT="7620" marB="0" anchor="ctr"/>
                </a:tc>
                <a:tc>
                  <a:txBody>
                    <a:bodyPr/>
                    <a:lstStyle/>
                    <a:p>
                      <a:pPr marL="0" algn="ctr" defTabSz="914400" rtl="0" eaLnBrk="1" fontAlgn="b" latinLnBrk="0" hangingPunct="1"/>
                      <a:r>
                        <a:rPr lang="en-IN" sz="1200" b="1" kern="1200" dirty="0">
                          <a:solidFill>
                            <a:schemeClr val="tx1"/>
                          </a:solidFill>
                        </a:rPr>
                        <a:t>1.02%</a:t>
                      </a:r>
                      <a:endParaRPr lang="en-IN" sz="1200" b="1" kern="1200" dirty="0">
                        <a:solidFill>
                          <a:schemeClr val="tx1"/>
                        </a:solidFill>
                        <a:latin typeface="+mn-lt"/>
                        <a:ea typeface="+mn-ea"/>
                        <a:cs typeface="+mn-cs"/>
                      </a:endParaRPr>
                    </a:p>
                  </a:txBody>
                  <a:tcPr marL="7620" marR="7620" marT="7620" marB="0" anchor="ctr"/>
                </a:tc>
                <a:extLst>
                  <a:ext uri="{0D108BD9-81ED-4DB2-BD59-A6C34878D82A}">
                    <a16:rowId xmlns:a16="http://schemas.microsoft.com/office/drawing/2014/main" val="2881927626"/>
                  </a:ext>
                </a:extLst>
              </a:tr>
              <a:tr h="314407">
                <a:tc>
                  <a:txBody>
                    <a:bodyPr/>
                    <a:lstStyle/>
                    <a:p>
                      <a:pPr marL="0" algn="ctr" defTabSz="914400" rtl="0" eaLnBrk="1" fontAlgn="b" latinLnBrk="0" hangingPunct="1"/>
                      <a:r>
                        <a:rPr lang="en-IN" sz="1200" b="1" kern="1200" dirty="0" err="1">
                          <a:solidFill>
                            <a:schemeClr val="tx1"/>
                          </a:solidFill>
                        </a:rPr>
                        <a:t>Mancherial</a:t>
                      </a:r>
                      <a:endParaRPr lang="en-IN" sz="1200" b="1" kern="1200" dirty="0">
                        <a:solidFill>
                          <a:schemeClr val="tx1"/>
                        </a:solidFill>
                        <a:latin typeface="+mn-lt"/>
                        <a:ea typeface="+mn-ea"/>
                        <a:cs typeface="+mn-cs"/>
                      </a:endParaRPr>
                    </a:p>
                  </a:txBody>
                  <a:tcPr marL="7620" marR="7620" marT="7620" marB="0" anchor="ctr"/>
                </a:tc>
                <a:tc>
                  <a:txBody>
                    <a:bodyPr/>
                    <a:lstStyle/>
                    <a:p>
                      <a:pPr marL="0" algn="ctr" defTabSz="914400" rtl="0" eaLnBrk="1" fontAlgn="b" latinLnBrk="0" hangingPunct="1"/>
                      <a:r>
                        <a:rPr lang="en-IN" sz="1200" b="1" kern="1200" dirty="0">
                          <a:solidFill>
                            <a:schemeClr val="tx1"/>
                          </a:solidFill>
                        </a:rPr>
                        <a:t>1.08%</a:t>
                      </a:r>
                      <a:endParaRPr lang="en-IN" sz="1200" b="1" kern="1200" dirty="0">
                        <a:solidFill>
                          <a:schemeClr val="tx1"/>
                        </a:solidFill>
                        <a:latin typeface="+mn-lt"/>
                        <a:ea typeface="+mn-ea"/>
                        <a:cs typeface="+mn-cs"/>
                      </a:endParaRPr>
                    </a:p>
                  </a:txBody>
                  <a:tcPr marL="7620" marR="7620" marT="7620" marB="0" anchor="ctr"/>
                </a:tc>
                <a:extLst>
                  <a:ext uri="{0D108BD9-81ED-4DB2-BD59-A6C34878D82A}">
                    <a16:rowId xmlns:a16="http://schemas.microsoft.com/office/drawing/2014/main" val="2384999527"/>
                  </a:ext>
                </a:extLst>
              </a:tr>
            </a:tbl>
          </a:graphicData>
        </a:graphic>
      </p:graphicFrame>
      <p:sp>
        <p:nvSpPr>
          <p:cNvPr id="3" name="TextBox 2">
            <a:extLst>
              <a:ext uri="{FF2B5EF4-FFF2-40B4-BE49-F238E27FC236}">
                <a16:creationId xmlns:a16="http://schemas.microsoft.com/office/drawing/2014/main" id="{2163CD7D-9D5B-0DF3-F31E-D96818AF9C2B}"/>
              </a:ext>
            </a:extLst>
          </p:cNvPr>
          <p:cNvSpPr txBox="1"/>
          <p:nvPr/>
        </p:nvSpPr>
        <p:spPr>
          <a:xfrm>
            <a:off x="723994" y="1877209"/>
            <a:ext cx="4540779" cy="923330"/>
          </a:xfrm>
          <a:prstGeom prst="rect">
            <a:avLst/>
          </a:prstGeom>
          <a:noFill/>
        </p:spPr>
        <p:txBody>
          <a:bodyPr wrap="square">
            <a:spAutoFit/>
          </a:bodyPr>
          <a:lstStyle/>
          <a:p>
            <a:r>
              <a:rPr lang="en-IN" b="1" dirty="0">
                <a:latin typeface="Abadi" panose="020B0604020104020204" pitchFamily="34" charset="0"/>
              </a:rPr>
              <a:t>Lack of Awareness: </a:t>
            </a:r>
            <a:r>
              <a:rPr lang="en-IN" dirty="0">
                <a:latin typeface="Abadi" panose="020B0604020104020204" pitchFamily="34" charset="0"/>
              </a:rPr>
              <a:t>Lack of awareness among </a:t>
            </a:r>
            <a:r>
              <a:rPr lang="en-IN" dirty="0" err="1">
                <a:latin typeface="Abadi" panose="020B0604020104020204" pitchFamily="34" charset="0"/>
              </a:rPr>
              <a:t>travelers</a:t>
            </a:r>
            <a:r>
              <a:rPr lang="en-IN" dirty="0">
                <a:latin typeface="Abadi" panose="020B0604020104020204" pitchFamily="34" charset="0"/>
              </a:rPr>
              <a:t> can significantly impact tourist footfall.</a:t>
            </a:r>
          </a:p>
        </p:txBody>
      </p:sp>
      <p:sp>
        <p:nvSpPr>
          <p:cNvPr id="9" name="TextBox 8">
            <a:extLst>
              <a:ext uri="{FF2B5EF4-FFF2-40B4-BE49-F238E27FC236}">
                <a16:creationId xmlns:a16="http://schemas.microsoft.com/office/drawing/2014/main" id="{B00C106D-B999-BD0C-AC37-11B8E913E5F4}"/>
              </a:ext>
            </a:extLst>
          </p:cNvPr>
          <p:cNvSpPr txBox="1"/>
          <p:nvPr/>
        </p:nvSpPr>
        <p:spPr>
          <a:xfrm>
            <a:off x="723994" y="2946761"/>
            <a:ext cx="4298893" cy="1200329"/>
          </a:xfrm>
          <a:prstGeom prst="rect">
            <a:avLst/>
          </a:prstGeom>
          <a:noFill/>
        </p:spPr>
        <p:txBody>
          <a:bodyPr wrap="square">
            <a:spAutoFit/>
          </a:bodyPr>
          <a:lstStyle/>
          <a:p>
            <a:r>
              <a:rPr lang="en-IN" b="1" dirty="0">
                <a:latin typeface="Abadi" panose="020B0604020104020204" pitchFamily="34" charset="0"/>
              </a:rPr>
              <a:t>Accessibility: </a:t>
            </a:r>
            <a:r>
              <a:rPr lang="en-IN" dirty="0">
                <a:latin typeface="Abadi" panose="020B0604020104020204" pitchFamily="34" charset="0"/>
              </a:rPr>
              <a:t>Poor transportation connections, such as limited flights, trains, or road networks, can discourage tourists from visiting the area.</a:t>
            </a:r>
          </a:p>
        </p:txBody>
      </p:sp>
    </p:spTree>
    <p:extLst>
      <p:ext uri="{BB962C8B-B14F-4D97-AF65-F5344CB8AC3E}">
        <p14:creationId xmlns:p14="http://schemas.microsoft.com/office/powerpoint/2010/main" val="13844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4FD730-99FB-41D7-7880-0945746DD14A}"/>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2BB45B4-486E-38FB-3D48-744B3B114C0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0" y="2"/>
            <a:ext cx="12191998" cy="6517041"/>
          </a:xfrm>
          <a:prstGeom prst="rect">
            <a:avLst/>
          </a:prstGeom>
        </p:spPr>
      </p:pic>
      <p:sp>
        <p:nvSpPr>
          <p:cNvPr id="6" name="TextBox 5">
            <a:extLst>
              <a:ext uri="{FF2B5EF4-FFF2-40B4-BE49-F238E27FC236}">
                <a16:creationId xmlns:a16="http://schemas.microsoft.com/office/drawing/2014/main" id="{CC95F02B-A89D-0865-E87E-A2FC0762AD35}"/>
              </a:ext>
            </a:extLst>
          </p:cNvPr>
          <p:cNvSpPr txBox="1"/>
          <p:nvPr/>
        </p:nvSpPr>
        <p:spPr>
          <a:xfrm>
            <a:off x="868216" y="824354"/>
            <a:ext cx="2844048" cy="400110"/>
          </a:xfrm>
          <a:prstGeom prst="rect">
            <a:avLst/>
          </a:prstGeom>
          <a:noFill/>
        </p:spPr>
        <p:txBody>
          <a:bodyPr wrap="none" rtlCol="0">
            <a:spAutoFit/>
          </a:bodyPr>
          <a:lstStyle/>
          <a:p>
            <a:r>
              <a:rPr lang="en-US" sz="2000" b="1" dirty="0">
                <a:latin typeface="Abadi" panose="020B0604020104020204" pitchFamily="34" charset="0"/>
              </a:rPr>
              <a:t>2. Growth rate for 2025</a:t>
            </a:r>
            <a:endParaRPr lang="en-IN" sz="2000" b="1" dirty="0">
              <a:latin typeface="Abadi" panose="020B0604020104020204" pitchFamily="34" charset="0"/>
            </a:endParaRPr>
          </a:p>
        </p:txBody>
      </p:sp>
      <p:sp>
        <p:nvSpPr>
          <p:cNvPr id="12" name="TextBox 11">
            <a:extLst>
              <a:ext uri="{FF2B5EF4-FFF2-40B4-BE49-F238E27FC236}">
                <a16:creationId xmlns:a16="http://schemas.microsoft.com/office/drawing/2014/main" id="{C958AF46-BEBE-38DA-653B-55A979BB87AC}"/>
              </a:ext>
            </a:extLst>
          </p:cNvPr>
          <p:cNvSpPr txBox="1"/>
          <p:nvPr/>
        </p:nvSpPr>
        <p:spPr>
          <a:xfrm>
            <a:off x="7559572" y="1496609"/>
            <a:ext cx="1353256" cy="400110"/>
          </a:xfrm>
          <a:prstGeom prst="rect">
            <a:avLst/>
          </a:prstGeom>
          <a:noFill/>
        </p:spPr>
        <p:txBody>
          <a:bodyPr wrap="none" rtlCol="0">
            <a:spAutoFit/>
          </a:bodyPr>
          <a:lstStyle/>
          <a:p>
            <a:r>
              <a:rPr lang="en-US" sz="2000" dirty="0">
                <a:latin typeface="Abadi" panose="020B0604020104020204" pitchFamily="34" charset="0"/>
              </a:rPr>
              <a:t> </a:t>
            </a:r>
            <a:r>
              <a:rPr lang="en-US" sz="2000" b="1" dirty="0">
                <a:latin typeface="Abadi" panose="020B0604020104020204" pitchFamily="34" charset="0"/>
              </a:rPr>
              <a:t>Domestic</a:t>
            </a:r>
            <a:r>
              <a:rPr lang="en-US" sz="2000" dirty="0">
                <a:latin typeface="Abadi" panose="020B0604020104020204" pitchFamily="34" charset="0"/>
              </a:rPr>
              <a:t> </a:t>
            </a:r>
            <a:endParaRPr lang="en-IN" sz="2000" b="1" dirty="0">
              <a:latin typeface="Abadi" panose="020B0604020104020204" pitchFamily="34" charset="0"/>
            </a:endParaRPr>
          </a:p>
        </p:txBody>
      </p:sp>
      <p:sp>
        <p:nvSpPr>
          <p:cNvPr id="8" name="TextBox 7">
            <a:extLst>
              <a:ext uri="{FF2B5EF4-FFF2-40B4-BE49-F238E27FC236}">
                <a16:creationId xmlns:a16="http://schemas.microsoft.com/office/drawing/2014/main" id="{C03DC472-9A4E-4F73-7035-95B818ECECCF}"/>
              </a:ext>
            </a:extLst>
          </p:cNvPr>
          <p:cNvSpPr txBox="1"/>
          <p:nvPr/>
        </p:nvSpPr>
        <p:spPr>
          <a:xfrm>
            <a:off x="1308370" y="1496609"/>
            <a:ext cx="6099242" cy="646331"/>
          </a:xfrm>
          <a:prstGeom prst="rect">
            <a:avLst/>
          </a:prstGeom>
          <a:noFill/>
        </p:spPr>
        <p:txBody>
          <a:bodyPr wrap="square">
            <a:spAutoFit/>
          </a:bodyPr>
          <a:lstStyle/>
          <a:p>
            <a:r>
              <a:rPr lang="en-IN" dirty="0">
                <a:latin typeface="Abadi" panose="020B0604020104020204" pitchFamily="34" charset="0"/>
              </a:rPr>
              <a:t>Total Domestic visitors visits Telangana</a:t>
            </a:r>
          </a:p>
          <a:p>
            <a:r>
              <a:rPr lang="en-IN" dirty="0">
                <a:latin typeface="Abadi" panose="020B0604020104020204" pitchFamily="34" charset="0"/>
              </a:rPr>
              <a:t> in 2025 are </a:t>
            </a:r>
            <a:r>
              <a:rPr lang="en-IN" b="1" dirty="0">
                <a:latin typeface="Abadi" panose="020B0604020104020204" pitchFamily="34" charset="0"/>
              </a:rPr>
              <a:t>531M</a:t>
            </a:r>
          </a:p>
        </p:txBody>
      </p:sp>
      <p:pic>
        <p:nvPicPr>
          <p:cNvPr id="10" name="Picture 9">
            <a:extLst>
              <a:ext uri="{FF2B5EF4-FFF2-40B4-BE49-F238E27FC236}">
                <a16:creationId xmlns:a16="http://schemas.microsoft.com/office/drawing/2014/main" id="{9A5EEA9E-B59E-0EDD-E5C7-0485267E481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12264" y="2076778"/>
            <a:ext cx="8059037" cy="4239450"/>
          </a:xfrm>
          <a:prstGeom prst="rect">
            <a:avLst/>
          </a:prstGeom>
        </p:spPr>
      </p:pic>
    </p:spTree>
    <p:extLst>
      <p:ext uri="{BB962C8B-B14F-4D97-AF65-F5344CB8AC3E}">
        <p14:creationId xmlns:p14="http://schemas.microsoft.com/office/powerpoint/2010/main" val="183338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9B570-DD88-47DA-DEA3-38A180B55461}"/>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3F88000E-35B2-9E29-6852-0139E2BE127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0" y="0"/>
            <a:ext cx="12191998" cy="6517041"/>
          </a:xfrm>
          <a:prstGeom prst="rect">
            <a:avLst/>
          </a:prstGeom>
        </p:spPr>
      </p:pic>
      <p:sp>
        <p:nvSpPr>
          <p:cNvPr id="8" name="TextBox 7">
            <a:extLst>
              <a:ext uri="{FF2B5EF4-FFF2-40B4-BE49-F238E27FC236}">
                <a16:creationId xmlns:a16="http://schemas.microsoft.com/office/drawing/2014/main" id="{71E1B035-8782-1836-B1DB-2B2E9C655ADA}"/>
              </a:ext>
            </a:extLst>
          </p:cNvPr>
          <p:cNvSpPr txBox="1"/>
          <p:nvPr/>
        </p:nvSpPr>
        <p:spPr>
          <a:xfrm>
            <a:off x="7479782" y="952319"/>
            <a:ext cx="1159292" cy="400110"/>
          </a:xfrm>
          <a:prstGeom prst="rect">
            <a:avLst/>
          </a:prstGeom>
          <a:noFill/>
        </p:spPr>
        <p:txBody>
          <a:bodyPr wrap="none" rtlCol="0">
            <a:spAutoFit/>
          </a:bodyPr>
          <a:lstStyle/>
          <a:p>
            <a:r>
              <a:rPr lang="en-US" sz="2000" dirty="0">
                <a:latin typeface="Abadi" panose="020B0604020104020204" pitchFamily="34" charset="0"/>
              </a:rPr>
              <a:t> </a:t>
            </a:r>
            <a:r>
              <a:rPr lang="en-US" sz="2000" b="1" dirty="0">
                <a:latin typeface="Abadi" panose="020B0604020104020204" pitchFamily="34" charset="0"/>
              </a:rPr>
              <a:t>Foreign</a:t>
            </a:r>
            <a:r>
              <a:rPr lang="en-US" sz="2000" dirty="0">
                <a:latin typeface="Abadi" panose="020B0604020104020204" pitchFamily="34" charset="0"/>
              </a:rPr>
              <a:t> </a:t>
            </a:r>
            <a:endParaRPr lang="en-IN" sz="2000" b="1" dirty="0">
              <a:latin typeface="Abadi" panose="020B0604020104020204" pitchFamily="34" charset="0"/>
            </a:endParaRPr>
          </a:p>
        </p:txBody>
      </p:sp>
      <p:sp>
        <p:nvSpPr>
          <p:cNvPr id="2" name="TextBox 1">
            <a:extLst>
              <a:ext uri="{FF2B5EF4-FFF2-40B4-BE49-F238E27FC236}">
                <a16:creationId xmlns:a16="http://schemas.microsoft.com/office/drawing/2014/main" id="{30340E74-AD5D-0C80-DDD3-961C8377674C}"/>
              </a:ext>
            </a:extLst>
          </p:cNvPr>
          <p:cNvSpPr txBox="1"/>
          <p:nvPr/>
        </p:nvSpPr>
        <p:spPr>
          <a:xfrm>
            <a:off x="992082" y="1029263"/>
            <a:ext cx="3905236" cy="646331"/>
          </a:xfrm>
          <a:prstGeom prst="rect">
            <a:avLst/>
          </a:prstGeom>
          <a:noFill/>
        </p:spPr>
        <p:txBody>
          <a:bodyPr wrap="none" rtlCol="0">
            <a:spAutoFit/>
          </a:bodyPr>
          <a:lstStyle/>
          <a:p>
            <a:r>
              <a:rPr lang="en-IN" dirty="0">
                <a:latin typeface="Abadi" panose="020B0604020104020204" pitchFamily="34" charset="0"/>
              </a:rPr>
              <a:t>Total Foreign visitors visits Telangana</a:t>
            </a:r>
          </a:p>
          <a:p>
            <a:r>
              <a:rPr lang="en-IN" dirty="0">
                <a:latin typeface="Abadi" panose="020B0604020104020204" pitchFamily="34" charset="0"/>
              </a:rPr>
              <a:t> in 2025 are </a:t>
            </a:r>
            <a:r>
              <a:rPr lang="en-IN" b="1" dirty="0">
                <a:latin typeface="Abadi" panose="020B0604020104020204" pitchFamily="34" charset="0"/>
              </a:rPr>
              <a:t>3M</a:t>
            </a:r>
          </a:p>
        </p:txBody>
      </p:sp>
      <p:pic>
        <p:nvPicPr>
          <p:cNvPr id="6" name="Picture 5">
            <a:extLst>
              <a:ext uri="{FF2B5EF4-FFF2-40B4-BE49-F238E27FC236}">
                <a16:creationId xmlns:a16="http://schemas.microsoft.com/office/drawing/2014/main" id="{F3A30A30-C4AF-0AE7-9CA9-82C21EC09B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30336" y="1660649"/>
            <a:ext cx="8100799" cy="4261419"/>
          </a:xfrm>
          <a:prstGeom prst="rect">
            <a:avLst/>
          </a:prstGeom>
        </p:spPr>
      </p:pic>
    </p:spTree>
    <p:extLst>
      <p:ext uri="{BB962C8B-B14F-4D97-AF65-F5344CB8AC3E}">
        <p14:creationId xmlns:p14="http://schemas.microsoft.com/office/powerpoint/2010/main" val="259056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0E456B-188F-F424-E286-DB5CEE6A3FA6}"/>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C475529-6A80-805D-25F8-C527E05E72E8}"/>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0" y="0"/>
            <a:ext cx="12191998" cy="6517041"/>
          </a:xfrm>
          <a:prstGeom prst="rect">
            <a:avLst/>
          </a:prstGeom>
        </p:spPr>
      </p:pic>
      <p:sp>
        <p:nvSpPr>
          <p:cNvPr id="12" name="TextBox 11">
            <a:extLst>
              <a:ext uri="{FF2B5EF4-FFF2-40B4-BE49-F238E27FC236}">
                <a16:creationId xmlns:a16="http://schemas.microsoft.com/office/drawing/2014/main" id="{1B2349EC-B1B4-6516-6436-29BC285E5C3E}"/>
              </a:ext>
            </a:extLst>
          </p:cNvPr>
          <p:cNvSpPr txBox="1"/>
          <p:nvPr/>
        </p:nvSpPr>
        <p:spPr>
          <a:xfrm>
            <a:off x="337122" y="424244"/>
            <a:ext cx="2537874" cy="400110"/>
          </a:xfrm>
          <a:prstGeom prst="rect">
            <a:avLst/>
          </a:prstGeom>
          <a:noFill/>
        </p:spPr>
        <p:txBody>
          <a:bodyPr wrap="none" rtlCol="0">
            <a:spAutoFit/>
          </a:bodyPr>
          <a:lstStyle/>
          <a:p>
            <a:r>
              <a:rPr lang="en-US" sz="2000" b="1" dirty="0">
                <a:latin typeface="Algerian" panose="04020705040A02060702" pitchFamily="82" charset="0"/>
              </a:rPr>
              <a:t>Recommendations</a:t>
            </a:r>
            <a:endParaRPr lang="en-IN" sz="2000" b="1" dirty="0">
              <a:latin typeface="Algerian" panose="04020705040A02060702" pitchFamily="82" charset="0"/>
            </a:endParaRPr>
          </a:p>
        </p:txBody>
      </p:sp>
      <p:sp>
        <p:nvSpPr>
          <p:cNvPr id="13" name="TextBox 12">
            <a:extLst>
              <a:ext uri="{FF2B5EF4-FFF2-40B4-BE49-F238E27FC236}">
                <a16:creationId xmlns:a16="http://schemas.microsoft.com/office/drawing/2014/main" id="{AD453B3A-B4C3-180F-08E1-FC57FCB0A2E2}"/>
              </a:ext>
            </a:extLst>
          </p:cNvPr>
          <p:cNvSpPr txBox="1"/>
          <p:nvPr/>
        </p:nvSpPr>
        <p:spPr>
          <a:xfrm>
            <a:off x="868216" y="824354"/>
            <a:ext cx="3786614" cy="400110"/>
          </a:xfrm>
          <a:prstGeom prst="rect">
            <a:avLst/>
          </a:prstGeom>
          <a:noFill/>
        </p:spPr>
        <p:txBody>
          <a:bodyPr wrap="none" rtlCol="0">
            <a:spAutoFit/>
          </a:bodyPr>
          <a:lstStyle/>
          <a:p>
            <a:r>
              <a:rPr lang="en-US" sz="2000" b="1" dirty="0">
                <a:latin typeface="Abadi" panose="020B0604020104020204" pitchFamily="34" charset="0"/>
              </a:rPr>
              <a:t>1. District with highest potential </a:t>
            </a:r>
            <a:endParaRPr lang="en-IN" sz="2000" b="1" dirty="0">
              <a:latin typeface="Abadi" panose="020B0604020104020204" pitchFamily="34" charset="0"/>
            </a:endParaRPr>
          </a:p>
        </p:txBody>
      </p:sp>
      <p:graphicFrame>
        <p:nvGraphicFramePr>
          <p:cNvPr id="17" name="Diagram 16">
            <a:extLst>
              <a:ext uri="{FF2B5EF4-FFF2-40B4-BE49-F238E27FC236}">
                <a16:creationId xmlns:a16="http://schemas.microsoft.com/office/drawing/2014/main" id="{1B4A237C-3AB4-FB9D-6C18-A740A56E47A2}"/>
              </a:ext>
            </a:extLst>
          </p:cNvPr>
          <p:cNvGraphicFramePr/>
          <p:nvPr>
            <p:extLst>
              <p:ext uri="{D42A27DB-BD31-4B8C-83A1-F6EECF244321}">
                <p14:modId xmlns:p14="http://schemas.microsoft.com/office/powerpoint/2010/main" val="4015620479"/>
              </p:ext>
            </p:extLst>
          </p:nvPr>
        </p:nvGraphicFramePr>
        <p:xfrm>
          <a:off x="8507605" y="1916637"/>
          <a:ext cx="3070823" cy="2217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8" name="Diagram 17">
            <a:extLst>
              <a:ext uri="{FF2B5EF4-FFF2-40B4-BE49-F238E27FC236}">
                <a16:creationId xmlns:a16="http://schemas.microsoft.com/office/drawing/2014/main" id="{C27E4894-8981-E0B9-646D-A9ED6E2E7B33}"/>
              </a:ext>
            </a:extLst>
          </p:cNvPr>
          <p:cNvGraphicFramePr/>
          <p:nvPr>
            <p:extLst>
              <p:ext uri="{D42A27DB-BD31-4B8C-83A1-F6EECF244321}">
                <p14:modId xmlns:p14="http://schemas.microsoft.com/office/powerpoint/2010/main" val="1468430984"/>
              </p:ext>
            </p:extLst>
          </p:nvPr>
        </p:nvGraphicFramePr>
        <p:xfrm>
          <a:off x="8430177" y="-439559"/>
          <a:ext cx="3225678" cy="217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9" name="Diagram 18">
            <a:extLst>
              <a:ext uri="{FF2B5EF4-FFF2-40B4-BE49-F238E27FC236}">
                <a16:creationId xmlns:a16="http://schemas.microsoft.com/office/drawing/2014/main" id="{309BD6BA-A470-60B7-6AF6-A42D087D5A8D}"/>
              </a:ext>
            </a:extLst>
          </p:cNvPr>
          <p:cNvGraphicFramePr/>
          <p:nvPr>
            <p:extLst>
              <p:ext uri="{D42A27DB-BD31-4B8C-83A1-F6EECF244321}">
                <p14:modId xmlns:p14="http://schemas.microsoft.com/office/powerpoint/2010/main" val="2785239639"/>
              </p:ext>
            </p:extLst>
          </p:nvPr>
        </p:nvGraphicFramePr>
        <p:xfrm>
          <a:off x="5444621" y="2907210"/>
          <a:ext cx="3720827" cy="20206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0" name="Diagram 19">
            <a:extLst>
              <a:ext uri="{FF2B5EF4-FFF2-40B4-BE49-F238E27FC236}">
                <a16:creationId xmlns:a16="http://schemas.microsoft.com/office/drawing/2014/main" id="{63F0EBBB-5CB5-61A2-CEE9-B7C98EC3BF56}"/>
              </a:ext>
            </a:extLst>
          </p:cNvPr>
          <p:cNvGraphicFramePr/>
          <p:nvPr>
            <p:extLst>
              <p:ext uri="{D42A27DB-BD31-4B8C-83A1-F6EECF244321}">
                <p14:modId xmlns:p14="http://schemas.microsoft.com/office/powerpoint/2010/main" val="110014597"/>
              </p:ext>
            </p:extLst>
          </p:nvPr>
        </p:nvGraphicFramePr>
        <p:xfrm>
          <a:off x="4877984" y="434656"/>
          <a:ext cx="4854101" cy="1923569"/>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2" name="Diagram 21">
            <a:extLst>
              <a:ext uri="{FF2B5EF4-FFF2-40B4-BE49-F238E27FC236}">
                <a16:creationId xmlns:a16="http://schemas.microsoft.com/office/drawing/2014/main" id="{5E2113C2-23E3-D82D-BCBC-9B356CE86830}"/>
              </a:ext>
            </a:extLst>
          </p:cNvPr>
          <p:cNvGraphicFramePr/>
          <p:nvPr>
            <p:extLst>
              <p:ext uri="{D42A27DB-BD31-4B8C-83A1-F6EECF244321}">
                <p14:modId xmlns:p14="http://schemas.microsoft.com/office/powerpoint/2010/main" val="3878349046"/>
              </p:ext>
            </p:extLst>
          </p:nvPr>
        </p:nvGraphicFramePr>
        <p:xfrm>
          <a:off x="8430177" y="4495378"/>
          <a:ext cx="3225678" cy="188305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30" name="TextBox 29">
            <a:extLst>
              <a:ext uri="{FF2B5EF4-FFF2-40B4-BE49-F238E27FC236}">
                <a16:creationId xmlns:a16="http://schemas.microsoft.com/office/drawing/2014/main" id="{3C4D7827-6620-F0CE-592B-2A66371E309E}"/>
              </a:ext>
            </a:extLst>
          </p:cNvPr>
          <p:cNvSpPr txBox="1"/>
          <p:nvPr/>
        </p:nvSpPr>
        <p:spPr>
          <a:xfrm>
            <a:off x="2219543" y="2206374"/>
            <a:ext cx="6172200" cy="1754326"/>
          </a:xfrm>
          <a:prstGeom prst="rect">
            <a:avLst/>
          </a:prstGeom>
          <a:noFill/>
        </p:spPr>
        <p:txBody>
          <a:bodyPr wrap="square">
            <a:spAutoFit/>
          </a:bodyPr>
          <a:lstStyle/>
          <a:p>
            <a:pPr marL="342900" indent="-342900">
              <a:buFont typeface="+mj-lt"/>
              <a:buAutoNum type="alphaLcPeriod"/>
            </a:pPr>
            <a:r>
              <a:rPr lang="en-IN" dirty="0">
                <a:latin typeface="Abadi" panose="020B0604020104020204" pitchFamily="34" charset="0"/>
              </a:rPr>
              <a:t>Large Area</a:t>
            </a:r>
          </a:p>
          <a:p>
            <a:pPr marL="342900" indent="-342900">
              <a:buFont typeface="+mj-lt"/>
              <a:buAutoNum type="alphaLcPeriod"/>
            </a:pPr>
            <a:r>
              <a:rPr lang="en-IN" dirty="0">
                <a:latin typeface="Abadi" panose="020B0604020104020204" pitchFamily="34" charset="0"/>
              </a:rPr>
              <a:t>Parking</a:t>
            </a:r>
          </a:p>
          <a:p>
            <a:pPr marL="342900" indent="-342900">
              <a:buFont typeface="+mj-lt"/>
              <a:buAutoNum type="alphaLcPeriod"/>
            </a:pPr>
            <a:r>
              <a:rPr lang="en-IN" dirty="0">
                <a:latin typeface="Abadi" panose="020B0604020104020204" pitchFamily="34" charset="0"/>
              </a:rPr>
              <a:t>Lack of Facilities</a:t>
            </a:r>
          </a:p>
          <a:p>
            <a:pPr marL="342900" indent="-342900">
              <a:buFont typeface="+mj-lt"/>
              <a:buAutoNum type="alphaLcPeriod"/>
            </a:pPr>
            <a:r>
              <a:rPr lang="en-IN" dirty="0">
                <a:latin typeface="Abadi" panose="020B0604020104020204" pitchFamily="34" charset="0"/>
              </a:rPr>
              <a:t>Physical Effort</a:t>
            </a:r>
          </a:p>
          <a:p>
            <a:endParaRPr lang="en-IN" dirty="0"/>
          </a:p>
          <a:p>
            <a:endParaRPr lang="en-IN" dirty="0"/>
          </a:p>
        </p:txBody>
      </p:sp>
      <p:sp>
        <p:nvSpPr>
          <p:cNvPr id="32" name="TextBox 31">
            <a:extLst>
              <a:ext uri="{FF2B5EF4-FFF2-40B4-BE49-F238E27FC236}">
                <a16:creationId xmlns:a16="http://schemas.microsoft.com/office/drawing/2014/main" id="{7C0285E2-AF18-BAE0-86D2-05BD75C0E201}"/>
              </a:ext>
            </a:extLst>
          </p:cNvPr>
          <p:cNvSpPr txBox="1"/>
          <p:nvPr/>
        </p:nvSpPr>
        <p:spPr>
          <a:xfrm>
            <a:off x="1733882" y="1686198"/>
            <a:ext cx="6099242" cy="369332"/>
          </a:xfrm>
          <a:prstGeom prst="rect">
            <a:avLst/>
          </a:prstGeom>
          <a:noFill/>
        </p:spPr>
        <p:txBody>
          <a:bodyPr wrap="square">
            <a:spAutoFit/>
          </a:bodyPr>
          <a:lstStyle/>
          <a:p>
            <a:r>
              <a:rPr lang="en-US" sz="1800" dirty="0">
                <a:latin typeface="Abadi" panose="020B0604020104020204" pitchFamily="34" charset="0"/>
              </a:rPr>
              <a:t>Hyderabad</a:t>
            </a:r>
            <a:endParaRPr lang="en-IN" dirty="0"/>
          </a:p>
        </p:txBody>
      </p:sp>
    </p:spTree>
    <p:extLst>
      <p:ext uri="{BB962C8B-B14F-4D97-AF65-F5344CB8AC3E}">
        <p14:creationId xmlns:p14="http://schemas.microsoft.com/office/powerpoint/2010/main" val="238791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F951B4-8B0A-05D6-83BC-83879452406E}"/>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584745-41E5-3E2B-F676-752424FE405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0" y="-9727"/>
            <a:ext cx="12191998" cy="6517041"/>
          </a:xfrm>
          <a:prstGeom prst="rect">
            <a:avLst/>
          </a:prstGeom>
        </p:spPr>
      </p:pic>
      <p:sp>
        <p:nvSpPr>
          <p:cNvPr id="6" name="TextBox 5">
            <a:extLst>
              <a:ext uri="{FF2B5EF4-FFF2-40B4-BE49-F238E27FC236}">
                <a16:creationId xmlns:a16="http://schemas.microsoft.com/office/drawing/2014/main" id="{8FBD31FA-EF87-D670-9573-A44E38EAC49F}"/>
              </a:ext>
            </a:extLst>
          </p:cNvPr>
          <p:cNvSpPr txBox="1"/>
          <p:nvPr/>
        </p:nvSpPr>
        <p:spPr>
          <a:xfrm>
            <a:off x="868216" y="824354"/>
            <a:ext cx="2980303" cy="400110"/>
          </a:xfrm>
          <a:prstGeom prst="rect">
            <a:avLst/>
          </a:prstGeom>
          <a:noFill/>
        </p:spPr>
        <p:txBody>
          <a:bodyPr wrap="none" rtlCol="0">
            <a:spAutoFit/>
          </a:bodyPr>
          <a:lstStyle/>
          <a:p>
            <a:r>
              <a:rPr lang="en-US" sz="2000" b="1" dirty="0">
                <a:latin typeface="Abadi" panose="020B0604020104020204" pitchFamily="34" charset="0"/>
              </a:rPr>
              <a:t>2. Event to boost tourism</a:t>
            </a:r>
            <a:endParaRPr lang="en-IN" sz="2000" b="1" dirty="0">
              <a:latin typeface="Abadi" panose="020B0604020104020204" pitchFamily="34" charset="0"/>
            </a:endParaRPr>
          </a:p>
        </p:txBody>
      </p:sp>
      <p:sp>
        <p:nvSpPr>
          <p:cNvPr id="7" name="TextBox 6">
            <a:extLst>
              <a:ext uri="{FF2B5EF4-FFF2-40B4-BE49-F238E27FC236}">
                <a16:creationId xmlns:a16="http://schemas.microsoft.com/office/drawing/2014/main" id="{E98FFB23-9FE1-06AB-4289-823A4B7283D1}"/>
              </a:ext>
            </a:extLst>
          </p:cNvPr>
          <p:cNvSpPr txBox="1"/>
          <p:nvPr/>
        </p:nvSpPr>
        <p:spPr>
          <a:xfrm>
            <a:off x="1478604" y="1382358"/>
            <a:ext cx="7500026" cy="2308324"/>
          </a:xfrm>
          <a:prstGeom prst="rect">
            <a:avLst/>
          </a:prstGeom>
          <a:noFill/>
        </p:spPr>
        <p:txBody>
          <a:bodyPr wrap="square" rtlCol="0">
            <a:spAutoFit/>
          </a:bodyPr>
          <a:lstStyle/>
          <a:p>
            <a:r>
              <a:rPr lang="en-US" dirty="0">
                <a:latin typeface="Abadi" panose="020B0604020104020204" pitchFamily="34" charset="0"/>
              </a:rPr>
              <a:t>Corporates are conducting more events in monthly basis which attract youngsters in that time government government should publish or communicate through social media post about the tourist spot and the highlights of the area </a:t>
            </a:r>
          </a:p>
          <a:p>
            <a:endParaRPr lang="en-US" dirty="0">
              <a:latin typeface="Abadi" panose="020B0604020104020204" pitchFamily="34" charset="0"/>
            </a:endParaRPr>
          </a:p>
          <a:p>
            <a:r>
              <a:rPr lang="en-US" dirty="0">
                <a:latin typeface="Abadi" panose="020B0604020104020204" pitchFamily="34" charset="0"/>
              </a:rPr>
              <a:t>The person who wins the event want to get some discount in there tickets. so that he/she may explore the place  which will helpful for the future visiting with there family or friends </a:t>
            </a:r>
            <a:endParaRPr lang="en-IN" dirty="0">
              <a:latin typeface="Abadi" panose="020B0604020104020204" pitchFamily="34" charset="0"/>
            </a:endParaRPr>
          </a:p>
        </p:txBody>
      </p:sp>
      <p:graphicFrame>
        <p:nvGraphicFramePr>
          <p:cNvPr id="8" name="Diagram 7">
            <a:extLst>
              <a:ext uri="{FF2B5EF4-FFF2-40B4-BE49-F238E27FC236}">
                <a16:creationId xmlns:a16="http://schemas.microsoft.com/office/drawing/2014/main" id="{1C5CD2EC-BFB3-9005-492D-CB33B7F573CD}"/>
              </a:ext>
            </a:extLst>
          </p:cNvPr>
          <p:cNvGraphicFramePr/>
          <p:nvPr>
            <p:extLst>
              <p:ext uri="{D42A27DB-BD31-4B8C-83A1-F6EECF244321}">
                <p14:modId xmlns:p14="http://schemas.microsoft.com/office/powerpoint/2010/main" val="1190049273"/>
              </p:ext>
            </p:extLst>
          </p:nvPr>
        </p:nvGraphicFramePr>
        <p:xfrm>
          <a:off x="7494572" y="3518106"/>
          <a:ext cx="2675109" cy="21160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9742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7C87E1-D82F-B281-D2DC-284A2224F7A3}"/>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48D674DB-9705-1403-B97B-00D102D47AC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12972" y="0"/>
            <a:ext cx="12191998" cy="6517041"/>
          </a:xfrm>
          <a:prstGeom prst="rect">
            <a:avLst/>
          </a:prstGeom>
        </p:spPr>
      </p:pic>
      <p:sp>
        <p:nvSpPr>
          <p:cNvPr id="6" name="TextBox 5">
            <a:extLst>
              <a:ext uri="{FF2B5EF4-FFF2-40B4-BE49-F238E27FC236}">
                <a16:creationId xmlns:a16="http://schemas.microsoft.com/office/drawing/2014/main" id="{18BCF8D7-0927-4A6A-3996-01676B8D291B}"/>
              </a:ext>
            </a:extLst>
          </p:cNvPr>
          <p:cNvSpPr txBox="1"/>
          <p:nvPr/>
        </p:nvSpPr>
        <p:spPr>
          <a:xfrm>
            <a:off x="868216" y="824354"/>
            <a:ext cx="4984057" cy="400110"/>
          </a:xfrm>
          <a:prstGeom prst="rect">
            <a:avLst/>
          </a:prstGeom>
          <a:noFill/>
        </p:spPr>
        <p:txBody>
          <a:bodyPr wrap="none" rtlCol="0">
            <a:spAutoFit/>
          </a:bodyPr>
          <a:lstStyle/>
          <a:p>
            <a:r>
              <a:rPr lang="en-US" sz="2000" b="1" dirty="0">
                <a:latin typeface="Abadi" panose="020B0604020104020204" pitchFamily="34" charset="0"/>
              </a:rPr>
              <a:t>3. Can Hyderabad emulate the Dubai model</a:t>
            </a:r>
            <a:endParaRPr lang="en-IN" sz="2000" b="1" dirty="0">
              <a:latin typeface="Abadi" panose="020B0604020104020204" pitchFamily="34" charset="0"/>
            </a:endParaRPr>
          </a:p>
        </p:txBody>
      </p:sp>
      <p:grpSp>
        <p:nvGrpSpPr>
          <p:cNvPr id="8" name="Group 7">
            <a:extLst>
              <a:ext uri="{FF2B5EF4-FFF2-40B4-BE49-F238E27FC236}">
                <a16:creationId xmlns:a16="http://schemas.microsoft.com/office/drawing/2014/main" id="{8E9D955E-BEA1-CDFE-BC84-C5CEF2DFEBCA}"/>
              </a:ext>
            </a:extLst>
          </p:cNvPr>
          <p:cNvGrpSpPr/>
          <p:nvPr/>
        </p:nvGrpSpPr>
        <p:grpSpPr>
          <a:xfrm>
            <a:off x="1976502" y="1743496"/>
            <a:ext cx="3099551" cy="1288680"/>
            <a:chOff x="1976502" y="1743496"/>
            <a:chExt cx="3099551" cy="1288680"/>
          </a:xfrm>
        </p:grpSpPr>
        <p:sp>
          <p:nvSpPr>
            <p:cNvPr id="9" name="Freeform: Shape 8">
              <a:extLst>
                <a:ext uri="{FF2B5EF4-FFF2-40B4-BE49-F238E27FC236}">
                  <a16:creationId xmlns:a16="http://schemas.microsoft.com/office/drawing/2014/main" id="{DF594CAF-36E2-48C5-2F9B-66F0EDF962AB}"/>
                </a:ext>
              </a:extLst>
            </p:cNvPr>
            <p:cNvSpPr/>
            <p:nvPr/>
          </p:nvSpPr>
          <p:spPr>
            <a:xfrm>
              <a:off x="2649408" y="2381380"/>
              <a:ext cx="2426645" cy="650796"/>
            </a:xfrm>
            <a:custGeom>
              <a:avLst/>
              <a:gdLst>
                <a:gd name="connsiteX0" fmla="*/ 0 w 2426645"/>
                <a:gd name="connsiteY0" fmla="*/ 108468 h 650796"/>
                <a:gd name="connsiteX1" fmla="*/ 108468 w 2426645"/>
                <a:gd name="connsiteY1" fmla="*/ 0 h 650796"/>
                <a:gd name="connsiteX2" fmla="*/ 2318177 w 2426645"/>
                <a:gd name="connsiteY2" fmla="*/ 0 h 650796"/>
                <a:gd name="connsiteX3" fmla="*/ 2426645 w 2426645"/>
                <a:gd name="connsiteY3" fmla="*/ 108468 h 650796"/>
                <a:gd name="connsiteX4" fmla="*/ 2426645 w 2426645"/>
                <a:gd name="connsiteY4" fmla="*/ 542328 h 650796"/>
                <a:gd name="connsiteX5" fmla="*/ 2318177 w 2426645"/>
                <a:gd name="connsiteY5" fmla="*/ 650796 h 650796"/>
                <a:gd name="connsiteX6" fmla="*/ 108468 w 2426645"/>
                <a:gd name="connsiteY6" fmla="*/ 650796 h 650796"/>
                <a:gd name="connsiteX7" fmla="*/ 0 w 2426645"/>
                <a:gd name="connsiteY7" fmla="*/ 542328 h 650796"/>
                <a:gd name="connsiteX8" fmla="*/ 0 w 2426645"/>
                <a:gd name="connsiteY8" fmla="*/ 108468 h 65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645" h="650796">
                  <a:moveTo>
                    <a:pt x="0" y="108468"/>
                  </a:moveTo>
                  <a:cubicBezTo>
                    <a:pt x="0" y="48563"/>
                    <a:pt x="48563" y="0"/>
                    <a:pt x="108468" y="0"/>
                  </a:cubicBezTo>
                  <a:lnTo>
                    <a:pt x="2318177" y="0"/>
                  </a:lnTo>
                  <a:cubicBezTo>
                    <a:pt x="2378082" y="0"/>
                    <a:pt x="2426645" y="48563"/>
                    <a:pt x="2426645" y="108468"/>
                  </a:cubicBezTo>
                  <a:lnTo>
                    <a:pt x="2426645" y="542328"/>
                  </a:lnTo>
                  <a:cubicBezTo>
                    <a:pt x="2426645" y="602233"/>
                    <a:pt x="2378082" y="650796"/>
                    <a:pt x="2318177" y="650796"/>
                  </a:cubicBezTo>
                  <a:lnTo>
                    <a:pt x="108468" y="650796"/>
                  </a:lnTo>
                  <a:cubicBezTo>
                    <a:pt x="48563" y="650796"/>
                    <a:pt x="0" y="602233"/>
                    <a:pt x="0" y="542328"/>
                  </a:cubicBezTo>
                  <a:lnTo>
                    <a:pt x="0" y="108468"/>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45409" tIns="134639" rIns="134639" bIns="134639" numCol="1" spcCol="1270" anchor="ctr" anchorCtr="0">
              <a:noAutofit/>
            </a:bodyPr>
            <a:lstStyle/>
            <a:p>
              <a:pPr marL="0" lvl="0" indent="0" algn="l" defTabSz="1200150">
                <a:lnSpc>
                  <a:spcPct val="90000"/>
                </a:lnSpc>
                <a:spcBef>
                  <a:spcPct val="0"/>
                </a:spcBef>
                <a:spcAft>
                  <a:spcPct val="35000"/>
                </a:spcAft>
                <a:buNone/>
              </a:pPr>
              <a:r>
                <a:rPr lang="en-US" sz="2700" kern="1200" dirty="0"/>
                <a:t>Dubai</a:t>
              </a:r>
              <a:endParaRPr lang="en-IN" sz="2700" kern="1200" dirty="0"/>
            </a:p>
          </p:txBody>
        </p:sp>
        <p:sp>
          <p:nvSpPr>
            <p:cNvPr id="10" name="Oval 9" descr="50 Best Tourist Attractions in Dubai - TourScanner">
              <a:extLst>
                <a:ext uri="{FF2B5EF4-FFF2-40B4-BE49-F238E27FC236}">
                  <a16:creationId xmlns:a16="http://schemas.microsoft.com/office/drawing/2014/main" id="{3586FF5F-70C4-9282-7F27-E1BA16548008}"/>
                </a:ext>
              </a:extLst>
            </p:cNvPr>
            <p:cNvSpPr/>
            <p:nvPr/>
          </p:nvSpPr>
          <p:spPr>
            <a:xfrm>
              <a:off x="1976502" y="1743496"/>
              <a:ext cx="1125053" cy="1125222"/>
            </a:xfrm>
            <a:prstGeom prst="ellipse">
              <a:avLst/>
            </a:prstGeom>
            <a:blipFill>
              <a:blip r:embed="rId4">
                <a:extLst>
                  <a:ext uri="{28A0092B-C50C-407E-A947-70E740481C1C}">
                    <a14:useLocalDpi xmlns:a14="http://schemas.microsoft.com/office/drawing/2010/main" val="0"/>
                  </a:ext>
                </a:extLst>
              </a:blip>
              <a:srcRect/>
              <a:stretch>
                <a:fillRect l="-25000" r="-25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grpSp>
      <p:graphicFrame>
        <p:nvGraphicFramePr>
          <p:cNvPr id="3" name="Diagram 2">
            <a:extLst>
              <a:ext uri="{FF2B5EF4-FFF2-40B4-BE49-F238E27FC236}">
                <a16:creationId xmlns:a16="http://schemas.microsoft.com/office/drawing/2014/main" id="{B2E10715-9BFA-7102-FE0B-B16E4539D418}"/>
              </a:ext>
            </a:extLst>
          </p:cNvPr>
          <p:cNvGraphicFramePr/>
          <p:nvPr>
            <p:extLst>
              <p:ext uri="{D42A27DB-BD31-4B8C-83A1-F6EECF244321}">
                <p14:modId xmlns:p14="http://schemas.microsoft.com/office/powerpoint/2010/main" val="2636526027"/>
              </p:ext>
            </p:extLst>
          </p:nvPr>
        </p:nvGraphicFramePr>
        <p:xfrm>
          <a:off x="7052556" y="1050588"/>
          <a:ext cx="3500675" cy="2617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3DDF7C36-A8AF-6FCC-6EA1-ADCCBF8F7639}"/>
              </a:ext>
            </a:extLst>
          </p:cNvPr>
          <p:cNvSpPr txBox="1"/>
          <p:nvPr/>
        </p:nvSpPr>
        <p:spPr>
          <a:xfrm>
            <a:off x="5913512" y="2196692"/>
            <a:ext cx="787395" cy="707886"/>
          </a:xfrm>
          <a:prstGeom prst="rect">
            <a:avLst/>
          </a:prstGeom>
          <a:noFill/>
        </p:spPr>
        <p:txBody>
          <a:bodyPr wrap="none" rtlCol="0">
            <a:spAutoFit/>
          </a:bodyPr>
          <a:lstStyle/>
          <a:p>
            <a:r>
              <a:rPr lang="en-US" sz="4000" b="1" dirty="0">
                <a:latin typeface="Algerian" panose="04020705040A02060702" pitchFamily="82" charset="0"/>
              </a:rPr>
              <a:t>VS</a:t>
            </a:r>
            <a:endParaRPr lang="en-IN" sz="4000" b="1" dirty="0">
              <a:latin typeface="Algerian" panose="04020705040A02060702" pitchFamily="82" charset="0"/>
            </a:endParaRPr>
          </a:p>
        </p:txBody>
      </p:sp>
      <p:graphicFrame>
        <p:nvGraphicFramePr>
          <p:cNvPr id="13" name="Diagram 12">
            <a:extLst>
              <a:ext uri="{FF2B5EF4-FFF2-40B4-BE49-F238E27FC236}">
                <a16:creationId xmlns:a16="http://schemas.microsoft.com/office/drawing/2014/main" id="{CB8F4D71-B336-3D2C-BF94-BF16E97C03F6}"/>
              </a:ext>
            </a:extLst>
          </p:cNvPr>
          <p:cNvGraphicFramePr/>
          <p:nvPr>
            <p:extLst>
              <p:ext uri="{D42A27DB-BD31-4B8C-83A1-F6EECF244321}">
                <p14:modId xmlns:p14="http://schemas.microsoft.com/office/powerpoint/2010/main" val="195496902"/>
              </p:ext>
            </p:extLst>
          </p:nvPr>
        </p:nvGraphicFramePr>
        <p:xfrm>
          <a:off x="1301555" y="3649092"/>
          <a:ext cx="180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4" name="Diagram 13">
            <a:extLst>
              <a:ext uri="{FF2B5EF4-FFF2-40B4-BE49-F238E27FC236}">
                <a16:creationId xmlns:a16="http://schemas.microsoft.com/office/drawing/2014/main" id="{BCCE9F95-2CF0-6FCC-79DE-9D72358E2445}"/>
              </a:ext>
            </a:extLst>
          </p:cNvPr>
          <p:cNvGraphicFramePr/>
          <p:nvPr>
            <p:extLst>
              <p:ext uri="{D42A27DB-BD31-4B8C-83A1-F6EECF244321}">
                <p14:modId xmlns:p14="http://schemas.microsoft.com/office/powerpoint/2010/main" val="897182620"/>
              </p:ext>
            </p:extLst>
          </p:nvPr>
        </p:nvGraphicFramePr>
        <p:xfrm>
          <a:off x="4155244" y="3622473"/>
          <a:ext cx="1813135" cy="108833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16" name="Diagram 15">
            <a:extLst>
              <a:ext uri="{FF2B5EF4-FFF2-40B4-BE49-F238E27FC236}">
                <a16:creationId xmlns:a16="http://schemas.microsoft.com/office/drawing/2014/main" id="{758475D4-4649-8482-E09E-B3E9DC634389}"/>
              </a:ext>
            </a:extLst>
          </p:cNvPr>
          <p:cNvGraphicFramePr/>
          <p:nvPr>
            <p:extLst>
              <p:ext uri="{D42A27DB-BD31-4B8C-83A1-F6EECF244321}">
                <p14:modId xmlns:p14="http://schemas.microsoft.com/office/powerpoint/2010/main" val="1446274100"/>
              </p:ext>
            </p:extLst>
          </p:nvPr>
        </p:nvGraphicFramePr>
        <p:xfrm>
          <a:off x="2848428" y="4761707"/>
          <a:ext cx="1714611" cy="1419176"/>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cxnSp>
        <p:nvCxnSpPr>
          <p:cNvPr id="29" name="Straight Arrow Connector 28">
            <a:extLst>
              <a:ext uri="{FF2B5EF4-FFF2-40B4-BE49-F238E27FC236}">
                <a16:creationId xmlns:a16="http://schemas.microsoft.com/office/drawing/2014/main" id="{E41E5809-3CD3-8528-1E07-B6E28B0CEDFD}"/>
              </a:ext>
            </a:extLst>
          </p:cNvPr>
          <p:cNvCxnSpPr>
            <a:cxnSpLocks/>
          </p:cNvCxnSpPr>
          <p:nvPr/>
        </p:nvCxnSpPr>
        <p:spPr>
          <a:xfrm flipH="1">
            <a:off x="2782912" y="3012413"/>
            <a:ext cx="918347" cy="61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73F1014-B81E-769D-A529-01A19FDFAF71}"/>
              </a:ext>
            </a:extLst>
          </p:cNvPr>
          <p:cNvCxnSpPr>
            <a:cxnSpLocks/>
          </p:cNvCxnSpPr>
          <p:nvPr/>
        </p:nvCxnSpPr>
        <p:spPr>
          <a:xfrm>
            <a:off x="3612728" y="2951860"/>
            <a:ext cx="871723" cy="670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7B5AC88-C0BB-2502-9E73-EB0AE1342FB7}"/>
              </a:ext>
            </a:extLst>
          </p:cNvPr>
          <p:cNvCxnSpPr>
            <a:cxnSpLocks/>
          </p:cNvCxnSpPr>
          <p:nvPr/>
        </p:nvCxnSpPr>
        <p:spPr>
          <a:xfrm>
            <a:off x="3701259" y="3030693"/>
            <a:ext cx="0" cy="1609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82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5B9B3C-FF70-4A45-EFCE-9E09089154D2}"/>
              </a:ext>
            </a:extLst>
          </p:cNvPr>
          <p:cNvSpPr/>
          <p:nvPr/>
        </p:nvSpPr>
        <p:spPr>
          <a:xfrm>
            <a:off x="0" y="6507804"/>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26" name="Picture 2" descr="Hyderabad Wallpapers - Top Free Hyderabad Backgrounds - WallpaperAccess">
            <a:extLst>
              <a:ext uri="{FF2B5EF4-FFF2-40B4-BE49-F238E27FC236}">
                <a16:creationId xmlns:a16="http://schemas.microsoft.com/office/drawing/2014/main" id="{2EA26306-C1F8-45DD-1527-E6BE4E8A8401}"/>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38910"/>
            <a:ext cx="12192000" cy="6507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0D66A9-E680-F276-EB39-3CE1582B0725}"/>
              </a:ext>
            </a:extLst>
          </p:cNvPr>
          <p:cNvSpPr txBox="1"/>
          <p:nvPr/>
        </p:nvSpPr>
        <p:spPr>
          <a:xfrm>
            <a:off x="794327" y="471055"/>
            <a:ext cx="2714205" cy="461665"/>
          </a:xfrm>
          <a:prstGeom prst="rect">
            <a:avLst/>
          </a:prstGeom>
          <a:noFill/>
        </p:spPr>
        <p:txBody>
          <a:bodyPr wrap="none" rtlCol="0">
            <a:spAutoFit/>
          </a:bodyPr>
          <a:lstStyle/>
          <a:p>
            <a:r>
              <a:rPr lang="en-IN" sz="2400" dirty="0">
                <a:latin typeface="Algerian" panose="04020705040A02060702" pitchFamily="82" charset="0"/>
              </a:rPr>
              <a:t>today's agenda</a:t>
            </a:r>
          </a:p>
        </p:txBody>
      </p:sp>
      <p:sp>
        <p:nvSpPr>
          <p:cNvPr id="6" name="TextBox 5">
            <a:extLst>
              <a:ext uri="{FF2B5EF4-FFF2-40B4-BE49-F238E27FC236}">
                <a16:creationId xmlns:a16="http://schemas.microsoft.com/office/drawing/2014/main" id="{22BA8E6E-C5DB-237D-B56F-5190B019A5BF}"/>
              </a:ext>
            </a:extLst>
          </p:cNvPr>
          <p:cNvSpPr txBox="1"/>
          <p:nvPr/>
        </p:nvSpPr>
        <p:spPr>
          <a:xfrm>
            <a:off x="1727197" y="1727194"/>
            <a:ext cx="6312947" cy="400110"/>
          </a:xfrm>
          <a:prstGeom prst="rect">
            <a:avLst/>
          </a:prstGeom>
          <a:noFill/>
        </p:spPr>
        <p:txBody>
          <a:bodyPr wrap="none" rtlCol="0">
            <a:spAutoFit/>
          </a:bodyPr>
          <a:lstStyle/>
          <a:p>
            <a:r>
              <a:rPr lang="en-US" sz="2000" dirty="0">
                <a:latin typeface="Abadi" panose="020B0604020104020204" pitchFamily="34" charset="0"/>
              </a:rPr>
              <a:t>1. Top 10 Districts based on highest domestics visitors </a:t>
            </a:r>
            <a:endParaRPr lang="en-IN" sz="2000" dirty="0">
              <a:latin typeface="Abadi" panose="020B0604020104020204" pitchFamily="34" charset="0"/>
            </a:endParaRPr>
          </a:p>
        </p:txBody>
      </p:sp>
      <p:sp>
        <p:nvSpPr>
          <p:cNvPr id="7" name="TextBox 6">
            <a:extLst>
              <a:ext uri="{FF2B5EF4-FFF2-40B4-BE49-F238E27FC236}">
                <a16:creationId xmlns:a16="http://schemas.microsoft.com/office/drawing/2014/main" id="{44C7AFF5-9C32-B271-7E87-F71CBFE199EC}"/>
              </a:ext>
            </a:extLst>
          </p:cNvPr>
          <p:cNvSpPr txBox="1"/>
          <p:nvPr/>
        </p:nvSpPr>
        <p:spPr>
          <a:xfrm>
            <a:off x="1727196" y="2102347"/>
            <a:ext cx="6800260" cy="400110"/>
          </a:xfrm>
          <a:prstGeom prst="rect">
            <a:avLst/>
          </a:prstGeom>
          <a:noFill/>
        </p:spPr>
        <p:txBody>
          <a:bodyPr wrap="none" rtlCol="0">
            <a:spAutoFit/>
          </a:bodyPr>
          <a:lstStyle/>
          <a:p>
            <a:r>
              <a:rPr lang="en-US" sz="2000" dirty="0">
                <a:latin typeface="Abadi" panose="020B0604020104020204" pitchFamily="34" charset="0"/>
              </a:rPr>
              <a:t>2. List down the Top and Bottom 3 Districts based on CAGR</a:t>
            </a:r>
            <a:endParaRPr lang="en-IN" sz="2000" dirty="0">
              <a:latin typeface="Abadi" panose="020B0604020104020204" pitchFamily="34" charset="0"/>
            </a:endParaRPr>
          </a:p>
        </p:txBody>
      </p:sp>
      <p:sp>
        <p:nvSpPr>
          <p:cNvPr id="8" name="TextBox 7">
            <a:extLst>
              <a:ext uri="{FF2B5EF4-FFF2-40B4-BE49-F238E27FC236}">
                <a16:creationId xmlns:a16="http://schemas.microsoft.com/office/drawing/2014/main" id="{1AE90D16-BEEC-B3E6-A90A-EA98B21514F8}"/>
              </a:ext>
            </a:extLst>
          </p:cNvPr>
          <p:cNvSpPr txBox="1"/>
          <p:nvPr/>
        </p:nvSpPr>
        <p:spPr>
          <a:xfrm>
            <a:off x="1727195" y="2507763"/>
            <a:ext cx="4488729" cy="400110"/>
          </a:xfrm>
          <a:prstGeom prst="rect">
            <a:avLst/>
          </a:prstGeom>
          <a:noFill/>
        </p:spPr>
        <p:txBody>
          <a:bodyPr wrap="none" rtlCol="0">
            <a:spAutoFit/>
          </a:bodyPr>
          <a:lstStyle/>
          <a:p>
            <a:r>
              <a:rPr lang="en-US" sz="2000" dirty="0">
                <a:latin typeface="Abadi" panose="020B0604020104020204" pitchFamily="34" charset="0"/>
              </a:rPr>
              <a:t>3. Peak and low season for Hyderabad </a:t>
            </a:r>
            <a:endParaRPr lang="en-IN" sz="2000" dirty="0">
              <a:latin typeface="Abadi" panose="020B0604020104020204" pitchFamily="34" charset="0"/>
            </a:endParaRPr>
          </a:p>
        </p:txBody>
      </p:sp>
      <p:sp>
        <p:nvSpPr>
          <p:cNvPr id="9" name="TextBox 8">
            <a:extLst>
              <a:ext uri="{FF2B5EF4-FFF2-40B4-BE49-F238E27FC236}">
                <a16:creationId xmlns:a16="http://schemas.microsoft.com/office/drawing/2014/main" id="{798653ED-ABE6-F789-9F9D-2E05C109F82A}"/>
              </a:ext>
            </a:extLst>
          </p:cNvPr>
          <p:cNvSpPr txBox="1"/>
          <p:nvPr/>
        </p:nvSpPr>
        <p:spPr>
          <a:xfrm>
            <a:off x="1727195" y="2877610"/>
            <a:ext cx="8973932" cy="400110"/>
          </a:xfrm>
          <a:prstGeom prst="rect">
            <a:avLst/>
          </a:prstGeom>
          <a:noFill/>
        </p:spPr>
        <p:txBody>
          <a:bodyPr wrap="none" rtlCol="0">
            <a:spAutoFit/>
          </a:bodyPr>
          <a:lstStyle/>
          <a:p>
            <a:r>
              <a:rPr lang="en-US" sz="2000" dirty="0">
                <a:latin typeface="Abadi" panose="020B0604020104020204" pitchFamily="34" charset="0"/>
              </a:rPr>
              <a:t>4. List down the Top and Bottom 3 Districts with high domestic to foreign ratio </a:t>
            </a:r>
            <a:endParaRPr lang="en-IN" sz="2000" dirty="0">
              <a:latin typeface="Abadi" panose="020B0604020104020204" pitchFamily="34" charset="0"/>
            </a:endParaRPr>
          </a:p>
        </p:txBody>
      </p:sp>
      <p:sp>
        <p:nvSpPr>
          <p:cNvPr id="10" name="TextBox 9">
            <a:extLst>
              <a:ext uri="{FF2B5EF4-FFF2-40B4-BE49-F238E27FC236}">
                <a16:creationId xmlns:a16="http://schemas.microsoft.com/office/drawing/2014/main" id="{0C76FF66-26C7-F8B8-8371-98A4B4ECBCEC}"/>
              </a:ext>
            </a:extLst>
          </p:cNvPr>
          <p:cNvSpPr txBox="1"/>
          <p:nvPr/>
        </p:nvSpPr>
        <p:spPr>
          <a:xfrm>
            <a:off x="1260758" y="1329408"/>
            <a:ext cx="3191899" cy="400110"/>
          </a:xfrm>
          <a:prstGeom prst="rect">
            <a:avLst/>
          </a:prstGeom>
          <a:noFill/>
        </p:spPr>
        <p:txBody>
          <a:bodyPr wrap="none" rtlCol="0">
            <a:spAutoFit/>
          </a:bodyPr>
          <a:lstStyle/>
          <a:p>
            <a:r>
              <a:rPr lang="en-US" sz="2000" dirty="0">
                <a:latin typeface="Algerian" panose="04020705040A02060702" pitchFamily="82" charset="0"/>
              </a:rPr>
              <a:t>Preliminary Questions</a:t>
            </a:r>
            <a:endParaRPr lang="en-IN" sz="2000" dirty="0">
              <a:latin typeface="Algerian" panose="04020705040A02060702" pitchFamily="82" charset="0"/>
            </a:endParaRPr>
          </a:p>
        </p:txBody>
      </p:sp>
      <p:sp>
        <p:nvSpPr>
          <p:cNvPr id="11" name="TextBox 10">
            <a:extLst>
              <a:ext uri="{FF2B5EF4-FFF2-40B4-BE49-F238E27FC236}">
                <a16:creationId xmlns:a16="http://schemas.microsoft.com/office/drawing/2014/main" id="{95BF54BA-0B66-7BB4-580B-8F454F9B6238}"/>
              </a:ext>
            </a:extLst>
          </p:cNvPr>
          <p:cNvSpPr txBox="1"/>
          <p:nvPr/>
        </p:nvSpPr>
        <p:spPr>
          <a:xfrm>
            <a:off x="1727196" y="4531284"/>
            <a:ext cx="4120150" cy="400110"/>
          </a:xfrm>
          <a:prstGeom prst="rect">
            <a:avLst/>
          </a:prstGeom>
          <a:noFill/>
        </p:spPr>
        <p:txBody>
          <a:bodyPr wrap="square" rtlCol="0">
            <a:spAutoFit/>
          </a:bodyPr>
          <a:lstStyle/>
          <a:p>
            <a:r>
              <a:rPr lang="en-US" sz="2000" dirty="0">
                <a:latin typeface="Abadi" panose="020B0604020104020204" pitchFamily="34" charset="0"/>
              </a:rPr>
              <a:t>1. Tourist footfall ratio </a:t>
            </a:r>
            <a:endParaRPr lang="en-IN" sz="2000" dirty="0">
              <a:latin typeface="Abadi" panose="020B0604020104020204" pitchFamily="34" charset="0"/>
            </a:endParaRPr>
          </a:p>
        </p:txBody>
      </p:sp>
      <p:sp>
        <p:nvSpPr>
          <p:cNvPr id="12" name="TextBox 11">
            <a:extLst>
              <a:ext uri="{FF2B5EF4-FFF2-40B4-BE49-F238E27FC236}">
                <a16:creationId xmlns:a16="http://schemas.microsoft.com/office/drawing/2014/main" id="{75E1CB65-8246-37F6-EDE3-8CDEFE841780}"/>
              </a:ext>
            </a:extLst>
          </p:cNvPr>
          <p:cNvSpPr txBox="1"/>
          <p:nvPr/>
        </p:nvSpPr>
        <p:spPr>
          <a:xfrm>
            <a:off x="1727194" y="4906437"/>
            <a:ext cx="5535490" cy="400110"/>
          </a:xfrm>
          <a:prstGeom prst="rect">
            <a:avLst/>
          </a:prstGeom>
          <a:noFill/>
        </p:spPr>
        <p:txBody>
          <a:bodyPr wrap="none" rtlCol="0">
            <a:spAutoFit/>
          </a:bodyPr>
          <a:lstStyle/>
          <a:p>
            <a:r>
              <a:rPr lang="en-US" sz="2000" dirty="0">
                <a:latin typeface="Abadi" panose="020B0604020104020204" pitchFamily="34" charset="0"/>
              </a:rPr>
              <a:t>2. Growth rate for 2025 to domestic and foreign</a:t>
            </a:r>
            <a:endParaRPr lang="en-IN" sz="2000" dirty="0">
              <a:latin typeface="Abadi" panose="020B0604020104020204" pitchFamily="34" charset="0"/>
            </a:endParaRPr>
          </a:p>
        </p:txBody>
      </p:sp>
      <p:sp>
        <p:nvSpPr>
          <p:cNvPr id="15" name="TextBox 14">
            <a:extLst>
              <a:ext uri="{FF2B5EF4-FFF2-40B4-BE49-F238E27FC236}">
                <a16:creationId xmlns:a16="http://schemas.microsoft.com/office/drawing/2014/main" id="{D49754AD-467F-EC1B-3F0B-387A11B13B38}"/>
              </a:ext>
            </a:extLst>
          </p:cNvPr>
          <p:cNvSpPr txBox="1"/>
          <p:nvPr/>
        </p:nvSpPr>
        <p:spPr>
          <a:xfrm>
            <a:off x="1260756" y="4133498"/>
            <a:ext cx="2997937" cy="400110"/>
          </a:xfrm>
          <a:prstGeom prst="rect">
            <a:avLst/>
          </a:prstGeom>
          <a:noFill/>
        </p:spPr>
        <p:txBody>
          <a:bodyPr wrap="none" rtlCol="0">
            <a:spAutoFit/>
          </a:bodyPr>
          <a:lstStyle/>
          <a:p>
            <a:r>
              <a:rPr lang="en-US" sz="2000" dirty="0">
                <a:latin typeface="Algerian" panose="04020705040A02060702" pitchFamily="82" charset="0"/>
              </a:rPr>
              <a:t>Secondary Questions</a:t>
            </a:r>
            <a:endParaRPr lang="en-IN" sz="2000" dirty="0">
              <a:latin typeface="Algerian" panose="04020705040A02060702" pitchFamily="82" charset="0"/>
            </a:endParaRPr>
          </a:p>
        </p:txBody>
      </p:sp>
    </p:spTree>
    <p:extLst>
      <p:ext uri="{BB962C8B-B14F-4D97-AF65-F5344CB8AC3E}">
        <p14:creationId xmlns:p14="http://schemas.microsoft.com/office/powerpoint/2010/main" val="2987787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1D8EFF-2AC1-7B89-0F1D-9816DFF1751C}"/>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7" name="Picture 2" descr="Hyderabad Wallpapers - Top Free Hyderabad Backgrounds - WallpaperAccess">
            <a:extLst>
              <a:ext uri="{FF2B5EF4-FFF2-40B4-BE49-F238E27FC236}">
                <a16:creationId xmlns:a16="http://schemas.microsoft.com/office/drawing/2014/main" id="{4D697497-D018-67A9-51E6-FE308D35C80F}"/>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5078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40D31C-7268-AB17-1EA5-CDF5CDA4B94E}"/>
              </a:ext>
            </a:extLst>
          </p:cNvPr>
          <p:cNvSpPr txBox="1"/>
          <p:nvPr/>
        </p:nvSpPr>
        <p:spPr>
          <a:xfrm>
            <a:off x="1727196" y="1441713"/>
            <a:ext cx="4120150" cy="400110"/>
          </a:xfrm>
          <a:prstGeom prst="rect">
            <a:avLst/>
          </a:prstGeom>
          <a:noFill/>
        </p:spPr>
        <p:txBody>
          <a:bodyPr wrap="square" rtlCol="0">
            <a:spAutoFit/>
          </a:bodyPr>
          <a:lstStyle/>
          <a:p>
            <a:r>
              <a:rPr lang="en-US" sz="2000" dirty="0">
                <a:latin typeface="Abadi" panose="020B0604020104020204" pitchFamily="34" charset="0"/>
              </a:rPr>
              <a:t>1. District with highest potential </a:t>
            </a:r>
            <a:endParaRPr lang="en-IN" sz="2000" dirty="0">
              <a:latin typeface="Abadi" panose="020B0604020104020204" pitchFamily="34" charset="0"/>
            </a:endParaRPr>
          </a:p>
        </p:txBody>
      </p:sp>
      <p:sp>
        <p:nvSpPr>
          <p:cNvPr id="9" name="TextBox 8">
            <a:extLst>
              <a:ext uri="{FF2B5EF4-FFF2-40B4-BE49-F238E27FC236}">
                <a16:creationId xmlns:a16="http://schemas.microsoft.com/office/drawing/2014/main" id="{D4B74454-A9F7-4B3E-10A6-7AD341D282A2}"/>
              </a:ext>
            </a:extLst>
          </p:cNvPr>
          <p:cNvSpPr txBox="1"/>
          <p:nvPr/>
        </p:nvSpPr>
        <p:spPr>
          <a:xfrm>
            <a:off x="1727194" y="1816866"/>
            <a:ext cx="2980303" cy="400110"/>
          </a:xfrm>
          <a:prstGeom prst="rect">
            <a:avLst/>
          </a:prstGeom>
          <a:noFill/>
        </p:spPr>
        <p:txBody>
          <a:bodyPr wrap="none" rtlCol="0">
            <a:spAutoFit/>
          </a:bodyPr>
          <a:lstStyle/>
          <a:p>
            <a:r>
              <a:rPr lang="en-US" sz="2000" dirty="0">
                <a:latin typeface="Abadi" panose="020B0604020104020204" pitchFamily="34" charset="0"/>
              </a:rPr>
              <a:t>2. Event to boost tourism</a:t>
            </a:r>
            <a:endParaRPr lang="en-IN" sz="2000" dirty="0">
              <a:latin typeface="Abadi" panose="020B0604020104020204" pitchFamily="34" charset="0"/>
            </a:endParaRPr>
          </a:p>
        </p:txBody>
      </p:sp>
      <p:sp>
        <p:nvSpPr>
          <p:cNvPr id="10" name="TextBox 9">
            <a:extLst>
              <a:ext uri="{FF2B5EF4-FFF2-40B4-BE49-F238E27FC236}">
                <a16:creationId xmlns:a16="http://schemas.microsoft.com/office/drawing/2014/main" id="{9BC0373B-D8F2-BC0B-4FEA-5FC1F4655845}"/>
              </a:ext>
            </a:extLst>
          </p:cNvPr>
          <p:cNvSpPr txBox="1"/>
          <p:nvPr/>
        </p:nvSpPr>
        <p:spPr>
          <a:xfrm>
            <a:off x="1727193" y="2222282"/>
            <a:ext cx="5016117" cy="400110"/>
          </a:xfrm>
          <a:prstGeom prst="rect">
            <a:avLst/>
          </a:prstGeom>
          <a:noFill/>
        </p:spPr>
        <p:txBody>
          <a:bodyPr wrap="none" rtlCol="0">
            <a:spAutoFit/>
          </a:bodyPr>
          <a:lstStyle/>
          <a:p>
            <a:r>
              <a:rPr lang="en-US" sz="2000" dirty="0">
                <a:latin typeface="Abadi" panose="020B0604020104020204" pitchFamily="34" charset="0"/>
              </a:rPr>
              <a:t>3. Can Hyderabad emulate the Dubai model</a:t>
            </a:r>
            <a:endParaRPr lang="en-IN" sz="2000" dirty="0">
              <a:latin typeface="Abadi" panose="020B0604020104020204" pitchFamily="34" charset="0"/>
            </a:endParaRPr>
          </a:p>
        </p:txBody>
      </p:sp>
      <p:sp>
        <p:nvSpPr>
          <p:cNvPr id="11" name="TextBox 10">
            <a:extLst>
              <a:ext uri="{FF2B5EF4-FFF2-40B4-BE49-F238E27FC236}">
                <a16:creationId xmlns:a16="http://schemas.microsoft.com/office/drawing/2014/main" id="{DA8506D4-091B-30F5-C2A3-1E0C8293CF6B}"/>
              </a:ext>
            </a:extLst>
          </p:cNvPr>
          <p:cNvSpPr txBox="1"/>
          <p:nvPr/>
        </p:nvSpPr>
        <p:spPr>
          <a:xfrm>
            <a:off x="1260756" y="1043927"/>
            <a:ext cx="2601994" cy="400110"/>
          </a:xfrm>
          <a:prstGeom prst="rect">
            <a:avLst/>
          </a:prstGeom>
          <a:noFill/>
        </p:spPr>
        <p:txBody>
          <a:bodyPr wrap="none" rtlCol="0">
            <a:spAutoFit/>
          </a:bodyPr>
          <a:lstStyle/>
          <a:p>
            <a:r>
              <a:rPr lang="en-US" sz="2000" dirty="0">
                <a:latin typeface="Algerian" panose="04020705040A02060702" pitchFamily="82" charset="0"/>
              </a:rPr>
              <a:t>Recommendations</a:t>
            </a:r>
            <a:endParaRPr lang="en-IN" sz="2000" dirty="0">
              <a:latin typeface="Algerian" panose="04020705040A02060702" pitchFamily="82" charset="0"/>
            </a:endParaRPr>
          </a:p>
        </p:txBody>
      </p:sp>
    </p:spTree>
    <p:extLst>
      <p:ext uri="{BB962C8B-B14F-4D97-AF65-F5344CB8AC3E}">
        <p14:creationId xmlns:p14="http://schemas.microsoft.com/office/powerpoint/2010/main" val="290680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D2F88B-CA9C-9991-982E-855558B50F1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1" y="10160"/>
            <a:ext cx="12191999" cy="6506881"/>
          </a:xfrm>
          <a:prstGeom prst="rect">
            <a:avLst/>
          </a:prstGeom>
        </p:spPr>
      </p:pic>
      <p:sp>
        <p:nvSpPr>
          <p:cNvPr id="7" name="Rectangle 6">
            <a:extLst>
              <a:ext uri="{FF2B5EF4-FFF2-40B4-BE49-F238E27FC236}">
                <a16:creationId xmlns:a16="http://schemas.microsoft.com/office/drawing/2014/main" id="{C89E9309-D90B-1E1B-231F-F1AF38BF37BD}"/>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32B3011-8E8E-5B33-519E-B1B430757CA3}"/>
              </a:ext>
            </a:extLst>
          </p:cNvPr>
          <p:cNvSpPr txBox="1"/>
          <p:nvPr/>
        </p:nvSpPr>
        <p:spPr>
          <a:xfrm>
            <a:off x="1072474" y="1001442"/>
            <a:ext cx="10610444" cy="4524315"/>
          </a:xfrm>
          <a:prstGeom prst="rect">
            <a:avLst/>
          </a:prstGeom>
          <a:noFill/>
        </p:spPr>
        <p:txBody>
          <a:bodyPr wrap="square">
            <a:spAutoFit/>
          </a:bodyPr>
          <a:lstStyle/>
          <a:p>
            <a:pPr algn="l"/>
            <a:r>
              <a:rPr lang="en-IN" dirty="0">
                <a:latin typeface="Abadi" panose="020B0604020104020204" pitchFamily="34" charset="0"/>
              </a:rPr>
              <a:t>Telangana is a state located in the southern part of India. It was officially formed as a separate state on </a:t>
            </a:r>
            <a:r>
              <a:rPr lang="en-IN" b="1" dirty="0">
                <a:latin typeface="Abadi" panose="020B0604020104020204" pitchFamily="34" charset="0"/>
              </a:rPr>
              <a:t>June 2, 2014</a:t>
            </a:r>
            <a:r>
              <a:rPr lang="en-IN" dirty="0">
                <a:latin typeface="Abadi" panose="020B0604020104020204" pitchFamily="34" charset="0"/>
              </a:rPr>
              <a:t>, after being carved out from the larger state of Andhra Pradesh. The capital city of Telangana is </a:t>
            </a:r>
            <a:r>
              <a:rPr lang="en-IN" b="1" dirty="0">
                <a:latin typeface="Abadi" panose="020B0604020104020204" pitchFamily="34" charset="0"/>
              </a:rPr>
              <a:t>Hyderabad</a:t>
            </a:r>
            <a:r>
              <a:rPr lang="en-IN" dirty="0">
                <a:latin typeface="Abadi" panose="020B0604020104020204" pitchFamily="34" charset="0"/>
              </a:rPr>
              <a:t>, which also serves as a major technological and economic hub. It consist of </a:t>
            </a:r>
            <a:r>
              <a:rPr lang="en-IN" b="1" dirty="0">
                <a:latin typeface="Abadi" panose="020B0604020104020204" pitchFamily="34" charset="0"/>
              </a:rPr>
              <a:t>33 districts</a:t>
            </a:r>
          </a:p>
          <a:p>
            <a:pPr algn="l"/>
            <a:endParaRPr lang="en-IN" dirty="0">
              <a:latin typeface="Abadi" panose="020B0604020104020204" pitchFamily="34" charset="0"/>
            </a:endParaRPr>
          </a:p>
          <a:p>
            <a:pPr algn="l"/>
            <a:r>
              <a:rPr lang="en-IN" dirty="0">
                <a:latin typeface="Abadi" panose="020B0604020104020204" pitchFamily="34" charset="0"/>
              </a:rPr>
              <a:t>The region has a rich historical and cultural heritage, with influences from various dynasties and empires, including the </a:t>
            </a:r>
            <a:r>
              <a:rPr lang="en-IN" dirty="0" err="1">
                <a:latin typeface="Abadi" panose="020B0604020104020204" pitchFamily="34" charset="0"/>
              </a:rPr>
              <a:t>Kakatiyas</a:t>
            </a:r>
            <a:r>
              <a:rPr lang="en-IN" dirty="0">
                <a:latin typeface="Abadi" panose="020B0604020104020204" pitchFamily="34" charset="0"/>
              </a:rPr>
              <a:t>, </a:t>
            </a:r>
            <a:r>
              <a:rPr lang="en-IN" dirty="0" err="1">
                <a:latin typeface="Abadi" panose="020B0604020104020204" pitchFamily="34" charset="0"/>
              </a:rPr>
              <a:t>Chalukyas</a:t>
            </a:r>
            <a:r>
              <a:rPr lang="en-IN" dirty="0">
                <a:latin typeface="Abadi" panose="020B0604020104020204" pitchFamily="34" charset="0"/>
              </a:rPr>
              <a:t>, Mughals, and Nizams. The state is known for its distinct culture, language (Telugu), and traditions.</a:t>
            </a:r>
          </a:p>
          <a:p>
            <a:pPr algn="l"/>
            <a:endParaRPr lang="en-IN" dirty="0">
              <a:latin typeface="Abadi" panose="020B0604020104020204" pitchFamily="34" charset="0"/>
            </a:endParaRPr>
          </a:p>
          <a:p>
            <a:pPr algn="l"/>
            <a:r>
              <a:rPr lang="en-IN" dirty="0">
                <a:latin typeface="Abadi" panose="020B0604020104020204" pitchFamily="34" charset="0"/>
              </a:rPr>
              <a:t>Telangana has a diverse landscape, ranging from fertile plains to semi-arid regions. The economy of the state is multifaceted, with agriculture, industry, and services sectors playing significant roles. Hyderabad, often referred to as "Cyberabad," is a major IT and business hub, hosting numerous global tech companies, research institutions, and universities. The growth of the information technology sector has contributed to the state's rapid urbanization and economic development.</a:t>
            </a:r>
          </a:p>
          <a:p>
            <a:pPr algn="l"/>
            <a:endParaRPr lang="en-IN" dirty="0">
              <a:latin typeface="Abadi" panose="020B0604020104020204" pitchFamily="34" charset="0"/>
            </a:endParaRPr>
          </a:p>
          <a:p>
            <a:pPr algn="l"/>
            <a:r>
              <a:rPr lang="en-IN" dirty="0">
                <a:latin typeface="Abadi" panose="020B0604020104020204" pitchFamily="34" charset="0"/>
              </a:rPr>
              <a:t>Overall, Telangana is a dynamic state that blends its rich history with modern advancements, making it an important contributor to India's cultural, economic, and technological landscape.</a:t>
            </a:r>
          </a:p>
        </p:txBody>
      </p:sp>
      <p:sp>
        <p:nvSpPr>
          <p:cNvPr id="10" name="TextBox 9">
            <a:extLst>
              <a:ext uri="{FF2B5EF4-FFF2-40B4-BE49-F238E27FC236}">
                <a16:creationId xmlns:a16="http://schemas.microsoft.com/office/drawing/2014/main" id="{6315AD36-9738-C52F-A2A2-14AC2AB78EE4}"/>
              </a:ext>
            </a:extLst>
          </p:cNvPr>
          <p:cNvSpPr txBox="1"/>
          <p:nvPr/>
        </p:nvSpPr>
        <p:spPr>
          <a:xfrm>
            <a:off x="794327" y="471055"/>
            <a:ext cx="2698175" cy="400110"/>
          </a:xfrm>
          <a:prstGeom prst="rect">
            <a:avLst/>
          </a:prstGeom>
          <a:noFill/>
        </p:spPr>
        <p:txBody>
          <a:bodyPr wrap="none" rtlCol="0">
            <a:spAutoFit/>
          </a:bodyPr>
          <a:lstStyle/>
          <a:p>
            <a:r>
              <a:rPr lang="en-IN" sz="2000" b="1" dirty="0">
                <a:latin typeface="Abadi" panose="020B0604020104020204" pitchFamily="34" charset="0"/>
              </a:rPr>
              <a:t>Summary of Telangana </a:t>
            </a:r>
          </a:p>
        </p:txBody>
      </p:sp>
    </p:spTree>
    <p:extLst>
      <p:ext uri="{BB962C8B-B14F-4D97-AF65-F5344CB8AC3E}">
        <p14:creationId xmlns:p14="http://schemas.microsoft.com/office/powerpoint/2010/main" val="41316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5B6FE46-BAF6-695F-787A-947EC5623F0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1" y="10160"/>
            <a:ext cx="12191999" cy="6506881"/>
          </a:xfrm>
          <a:prstGeom prst="rect">
            <a:avLst/>
          </a:prstGeom>
        </p:spPr>
      </p:pic>
      <p:sp>
        <p:nvSpPr>
          <p:cNvPr id="4" name="Rectangle 3">
            <a:extLst>
              <a:ext uri="{FF2B5EF4-FFF2-40B4-BE49-F238E27FC236}">
                <a16:creationId xmlns:a16="http://schemas.microsoft.com/office/drawing/2014/main" id="{C0B7E520-BB0A-A7EA-1F49-49E6ED988392}"/>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8ED81A3-9DE1-54D8-892D-A528542F9D9F}"/>
              </a:ext>
            </a:extLst>
          </p:cNvPr>
          <p:cNvSpPr txBox="1"/>
          <p:nvPr/>
        </p:nvSpPr>
        <p:spPr>
          <a:xfrm>
            <a:off x="337122" y="424244"/>
            <a:ext cx="3191899" cy="400110"/>
          </a:xfrm>
          <a:prstGeom prst="rect">
            <a:avLst/>
          </a:prstGeom>
          <a:noFill/>
        </p:spPr>
        <p:txBody>
          <a:bodyPr wrap="none" rtlCol="0">
            <a:spAutoFit/>
          </a:bodyPr>
          <a:lstStyle/>
          <a:p>
            <a:r>
              <a:rPr lang="en-US" sz="2000" b="1" dirty="0">
                <a:latin typeface="Algerian" panose="04020705040A02060702" pitchFamily="82" charset="0"/>
              </a:rPr>
              <a:t>Preliminary Questions</a:t>
            </a:r>
            <a:endParaRPr lang="en-IN" sz="2000" b="1" dirty="0">
              <a:latin typeface="Algerian" panose="04020705040A02060702" pitchFamily="82" charset="0"/>
            </a:endParaRPr>
          </a:p>
        </p:txBody>
      </p:sp>
      <p:sp>
        <p:nvSpPr>
          <p:cNvPr id="7" name="TextBox 6">
            <a:extLst>
              <a:ext uri="{FF2B5EF4-FFF2-40B4-BE49-F238E27FC236}">
                <a16:creationId xmlns:a16="http://schemas.microsoft.com/office/drawing/2014/main" id="{F7BEA3BA-2FEF-70C5-579C-592E8F7CD588}"/>
              </a:ext>
            </a:extLst>
          </p:cNvPr>
          <p:cNvSpPr txBox="1"/>
          <p:nvPr/>
        </p:nvSpPr>
        <p:spPr>
          <a:xfrm>
            <a:off x="868216" y="824354"/>
            <a:ext cx="6312947" cy="400110"/>
          </a:xfrm>
          <a:prstGeom prst="rect">
            <a:avLst/>
          </a:prstGeom>
          <a:noFill/>
        </p:spPr>
        <p:txBody>
          <a:bodyPr wrap="none" rtlCol="0">
            <a:spAutoFit/>
          </a:bodyPr>
          <a:lstStyle/>
          <a:p>
            <a:r>
              <a:rPr lang="en-US" sz="2000" b="1" dirty="0">
                <a:latin typeface="Abadi" panose="020B0604020104020204" pitchFamily="34" charset="0"/>
              </a:rPr>
              <a:t>1. Top 10 Districts based on highest domestics visitors </a:t>
            </a:r>
            <a:endParaRPr lang="en-IN" sz="2000" b="1" dirty="0">
              <a:latin typeface="Abadi" panose="020B0604020104020204" pitchFamily="34" charset="0"/>
            </a:endParaRPr>
          </a:p>
        </p:txBody>
      </p:sp>
      <p:sp>
        <p:nvSpPr>
          <p:cNvPr id="12" name="AutoShape 2" descr="Places to visit in Telangana - Xplore All">
            <a:extLst>
              <a:ext uri="{FF2B5EF4-FFF2-40B4-BE49-F238E27FC236}">
                <a16:creationId xmlns:a16="http://schemas.microsoft.com/office/drawing/2014/main" id="{C1432C0A-867C-6082-D775-868E77189D2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 name="Picture 29">
            <a:extLst>
              <a:ext uri="{FF2B5EF4-FFF2-40B4-BE49-F238E27FC236}">
                <a16:creationId xmlns:a16="http://schemas.microsoft.com/office/drawing/2014/main" id="{3DF982D3-2EA9-CBD2-52FB-FF1D282925C3}"/>
              </a:ext>
            </a:extLst>
          </p:cNvPr>
          <p:cNvPicPr>
            <a:picLocks noChangeAspect="1"/>
          </p:cNvPicPr>
          <p:nvPr/>
        </p:nvPicPr>
        <p:blipFill rotWithShape="1">
          <a:blip r:embed="rId4">
            <a:clrChange>
              <a:clrFrom>
                <a:srgbClr val="F0F0F0"/>
              </a:clrFrom>
              <a:clrTo>
                <a:srgbClr val="F0F0F0">
                  <a:alpha val="0"/>
                </a:srgbClr>
              </a:clrTo>
            </a:clrChange>
          </a:blip>
          <a:srcRect t="4123" r="11194"/>
          <a:stretch/>
        </p:blipFill>
        <p:spPr>
          <a:xfrm>
            <a:off x="5688047" y="1640341"/>
            <a:ext cx="6138194" cy="3901574"/>
          </a:xfrm>
          <a:prstGeom prst="rect">
            <a:avLst/>
          </a:prstGeom>
        </p:spPr>
      </p:pic>
      <p:pic>
        <p:nvPicPr>
          <p:cNvPr id="34" name="Picture 33">
            <a:extLst>
              <a:ext uri="{FF2B5EF4-FFF2-40B4-BE49-F238E27FC236}">
                <a16:creationId xmlns:a16="http://schemas.microsoft.com/office/drawing/2014/main" id="{6B73D541-6A96-0BC6-941D-AE0954FE7ABF}"/>
              </a:ext>
            </a:extLst>
          </p:cNvPr>
          <p:cNvPicPr>
            <a:picLocks noChangeAspect="1"/>
          </p:cNvPicPr>
          <p:nvPr/>
        </p:nvPicPr>
        <p:blipFill rotWithShape="1">
          <a:blip r:embed="rId5">
            <a:clrChange>
              <a:clrFrom>
                <a:srgbClr val="F0F0F0"/>
              </a:clrFrom>
              <a:clrTo>
                <a:srgbClr val="F0F0F0">
                  <a:alpha val="0"/>
                </a:srgbClr>
              </a:clrTo>
            </a:clrChange>
          </a:blip>
          <a:srcRect l="89150" b="83287"/>
          <a:stretch/>
        </p:blipFill>
        <p:spPr>
          <a:xfrm>
            <a:off x="10078720" y="1956871"/>
            <a:ext cx="1267917" cy="1086434"/>
          </a:xfrm>
          <a:prstGeom prst="rect">
            <a:avLst/>
          </a:prstGeom>
        </p:spPr>
      </p:pic>
      <p:sp>
        <p:nvSpPr>
          <p:cNvPr id="2" name="TextBox 1">
            <a:extLst>
              <a:ext uri="{FF2B5EF4-FFF2-40B4-BE49-F238E27FC236}">
                <a16:creationId xmlns:a16="http://schemas.microsoft.com/office/drawing/2014/main" id="{B6426E09-F2C6-92DB-9ED9-27CA3FD09EEF}"/>
              </a:ext>
            </a:extLst>
          </p:cNvPr>
          <p:cNvSpPr txBox="1"/>
          <p:nvPr/>
        </p:nvSpPr>
        <p:spPr>
          <a:xfrm>
            <a:off x="1366695" y="2038423"/>
            <a:ext cx="4321352" cy="923330"/>
          </a:xfrm>
          <a:prstGeom prst="rect">
            <a:avLst/>
          </a:prstGeom>
          <a:noFill/>
        </p:spPr>
        <p:txBody>
          <a:bodyPr wrap="square" rtlCol="0">
            <a:spAutoFit/>
          </a:bodyPr>
          <a:lstStyle/>
          <a:p>
            <a:r>
              <a:rPr lang="en-IN" dirty="0">
                <a:latin typeface="Abadi" panose="020B0604020104020204" pitchFamily="34" charset="0"/>
              </a:rPr>
              <a:t>Golconda Fort, Char Minar, ShriJagannath Temple, Birla Mandir, Ramoji Film City, Hussain Sagar Lake, Mecca Masjid</a:t>
            </a:r>
          </a:p>
        </p:txBody>
      </p:sp>
      <p:sp>
        <p:nvSpPr>
          <p:cNvPr id="5" name="TextBox 4">
            <a:extLst>
              <a:ext uri="{FF2B5EF4-FFF2-40B4-BE49-F238E27FC236}">
                <a16:creationId xmlns:a16="http://schemas.microsoft.com/office/drawing/2014/main" id="{9A84EC55-BB26-CD74-5694-5DAC810289A4}"/>
              </a:ext>
            </a:extLst>
          </p:cNvPr>
          <p:cNvSpPr txBox="1"/>
          <p:nvPr/>
        </p:nvSpPr>
        <p:spPr>
          <a:xfrm>
            <a:off x="1366695" y="3231837"/>
            <a:ext cx="4321352" cy="1754326"/>
          </a:xfrm>
          <a:prstGeom prst="rect">
            <a:avLst/>
          </a:prstGeom>
          <a:noFill/>
        </p:spPr>
        <p:txBody>
          <a:bodyPr wrap="square" rtlCol="0">
            <a:spAutoFit/>
          </a:bodyPr>
          <a:lstStyle/>
          <a:p>
            <a:r>
              <a:rPr lang="en-IN" dirty="0">
                <a:latin typeface="Abadi" panose="020B0604020104020204" pitchFamily="34" charset="0"/>
              </a:rPr>
              <a:t>Golconda was the principal capital of the Qutub Shahi kings. The inner fort contains ruins of palaces, which rises about 130 meters high. Golconda fort is undoubtedly one of most magnificent fortress complexes in India.</a:t>
            </a:r>
          </a:p>
        </p:txBody>
      </p:sp>
    </p:spTree>
    <p:extLst>
      <p:ext uri="{BB962C8B-B14F-4D97-AF65-F5344CB8AC3E}">
        <p14:creationId xmlns:p14="http://schemas.microsoft.com/office/powerpoint/2010/main" val="176044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20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84B5A-0B41-FAF2-B643-82EFC8D51233}"/>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1" y="-115016"/>
            <a:ext cx="12191999" cy="6613395"/>
          </a:xfrm>
          <a:prstGeom prst="rect">
            <a:avLst/>
          </a:prstGeom>
        </p:spPr>
      </p:pic>
      <p:sp>
        <p:nvSpPr>
          <p:cNvPr id="5" name="Rectangle 4">
            <a:extLst>
              <a:ext uri="{FF2B5EF4-FFF2-40B4-BE49-F238E27FC236}">
                <a16:creationId xmlns:a16="http://schemas.microsoft.com/office/drawing/2014/main" id="{9F48BC53-F370-2FC5-C3F7-C81A6AEF78FD}"/>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B6DB26F-B87F-ACBA-ED61-EFA4AE9C92C9}"/>
              </a:ext>
            </a:extLst>
          </p:cNvPr>
          <p:cNvSpPr txBox="1"/>
          <p:nvPr/>
        </p:nvSpPr>
        <p:spPr>
          <a:xfrm>
            <a:off x="868216" y="824354"/>
            <a:ext cx="6800260" cy="400110"/>
          </a:xfrm>
          <a:prstGeom prst="rect">
            <a:avLst/>
          </a:prstGeom>
          <a:noFill/>
        </p:spPr>
        <p:txBody>
          <a:bodyPr wrap="none" rtlCol="0">
            <a:spAutoFit/>
          </a:bodyPr>
          <a:lstStyle/>
          <a:p>
            <a:r>
              <a:rPr lang="en-US" sz="2000" b="1" dirty="0">
                <a:latin typeface="Abadi" panose="020B0604020104020204" pitchFamily="34" charset="0"/>
              </a:rPr>
              <a:t>2. List down the Top and Bottom 3 Districts based on CAGR</a:t>
            </a:r>
            <a:endParaRPr lang="en-IN" sz="2000" b="1" dirty="0">
              <a:latin typeface="Abadi" panose="020B0604020104020204" pitchFamily="34" charset="0"/>
            </a:endParaRPr>
          </a:p>
        </p:txBody>
      </p:sp>
      <p:sp>
        <p:nvSpPr>
          <p:cNvPr id="9" name="TextBox 8">
            <a:extLst>
              <a:ext uri="{FF2B5EF4-FFF2-40B4-BE49-F238E27FC236}">
                <a16:creationId xmlns:a16="http://schemas.microsoft.com/office/drawing/2014/main" id="{C5ECB3BA-1B5B-27E9-4D77-C6FD0E10C6EF}"/>
              </a:ext>
            </a:extLst>
          </p:cNvPr>
          <p:cNvSpPr txBox="1"/>
          <p:nvPr/>
        </p:nvSpPr>
        <p:spPr>
          <a:xfrm>
            <a:off x="1234808" y="1337869"/>
            <a:ext cx="3576620" cy="400110"/>
          </a:xfrm>
          <a:prstGeom prst="rect">
            <a:avLst/>
          </a:prstGeom>
          <a:noFill/>
        </p:spPr>
        <p:txBody>
          <a:bodyPr wrap="none" rtlCol="0">
            <a:spAutoFit/>
          </a:bodyPr>
          <a:lstStyle/>
          <a:p>
            <a:r>
              <a:rPr lang="en-US" sz="2000" b="1" dirty="0">
                <a:latin typeface="Abadi" panose="020B0604020104020204" pitchFamily="34" charset="0"/>
              </a:rPr>
              <a:t>Top 3 Districts based on CAGR</a:t>
            </a:r>
            <a:endParaRPr lang="en-IN" sz="2000" b="1" dirty="0">
              <a:latin typeface="Abadi" panose="020B0604020104020204" pitchFamily="34" charset="0"/>
            </a:endParaRPr>
          </a:p>
        </p:txBody>
      </p:sp>
      <p:sp>
        <p:nvSpPr>
          <p:cNvPr id="17" name="TextBox 16">
            <a:extLst>
              <a:ext uri="{FF2B5EF4-FFF2-40B4-BE49-F238E27FC236}">
                <a16:creationId xmlns:a16="http://schemas.microsoft.com/office/drawing/2014/main" id="{0F484662-0FFF-D280-FA89-C6484A045873}"/>
              </a:ext>
            </a:extLst>
          </p:cNvPr>
          <p:cNvSpPr txBox="1"/>
          <p:nvPr/>
        </p:nvSpPr>
        <p:spPr>
          <a:xfrm>
            <a:off x="1808476" y="2159501"/>
            <a:ext cx="1345272" cy="369332"/>
          </a:xfrm>
          <a:prstGeom prst="rect">
            <a:avLst/>
          </a:prstGeom>
          <a:noFill/>
        </p:spPr>
        <p:txBody>
          <a:bodyPr wrap="square">
            <a:spAutoFit/>
          </a:bodyPr>
          <a:lstStyle/>
          <a:p>
            <a:pPr algn="l" fontAlgn="b"/>
            <a:r>
              <a:rPr lang="en-IN" dirty="0">
                <a:latin typeface="Abadi" panose="020B0604020104020204" pitchFamily="34" charset="0"/>
              </a:rPr>
              <a:t>Mancherial</a:t>
            </a:r>
          </a:p>
        </p:txBody>
      </p:sp>
      <p:sp>
        <p:nvSpPr>
          <p:cNvPr id="19" name="TextBox 18">
            <a:extLst>
              <a:ext uri="{FF2B5EF4-FFF2-40B4-BE49-F238E27FC236}">
                <a16:creationId xmlns:a16="http://schemas.microsoft.com/office/drawing/2014/main" id="{D2796ED0-FB23-361C-0E7C-B0FC92AD5AFF}"/>
              </a:ext>
            </a:extLst>
          </p:cNvPr>
          <p:cNvSpPr txBox="1"/>
          <p:nvPr/>
        </p:nvSpPr>
        <p:spPr>
          <a:xfrm>
            <a:off x="1266474" y="3349843"/>
            <a:ext cx="2624391" cy="369332"/>
          </a:xfrm>
          <a:prstGeom prst="rect">
            <a:avLst/>
          </a:prstGeom>
          <a:noFill/>
        </p:spPr>
        <p:txBody>
          <a:bodyPr wrap="square">
            <a:spAutoFit/>
          </a:bodyPr>
          <a:lstStyle/>
          <a:p>
            <a:pPr algn="l" fontAlgn="b"/>
            <a:r>
              <a:rPr lang="en-IN" sz="1800" u="none" strike="noStrike" dirty="0">
                <a:effectLst/>
                <a:latin typeface="Abadi" panose="020B0604020104020204" pitchFamily="34" charset="0"/>
                <a:cs typeface="Arial" panose="020B0604020202020204" pitchFamily="34" charset="0"/>
              </a:rPr>
              <a:t>Bhadradri Kothagudem</a:t>
            </a:r>
            <a:endParaRPr lang="en-IN" sz="1800" b="0" i="0" u="none" strike="noStrike" dirty="0">
              <a:effectLst/>
              <a:latin typeface="Abadi" panose="020B0604020104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20E9A7FB-72C9-C397-2E8D-3D05C2874E91}"/>
              </a:ext>
            </a:extLst>
          </p:cNvPr>
          <p:cNvSpPr txBox="1"/>
          <p:nvPr/>
        </p:nvSpPr>
        <p:spPr>
          <a:xfrm>
            <a:off x="1544660" y="4656601"/>
            <a:ext cx="1963650" cy="369332"/>
          </a:xfrm>
          <a:prstGeom prst="rect">
            <a:avLst/>
          </a:prstGeom>
          <a:noFill/>
        </p:spPr>
        <p:txBody>
          <a:bodyPr wrap="square">
            <a:spAutoFit/>
          </a:bodyPr>
          <a:lstStyle/>
          <a:p>
            <a:pPr algn="l" fontAlgn="b"/>
            <a:r>
              <a:rPr lang="en-IN" sz="1800" u="none" strike="noStrike" dirty="0">
                <a:effectLst/>
                <a:latin typeface="Abadi" panose="020B0604020104020204" pitchFamily="34" charset="0"/>
                <a:cs typeface="Arial" panose="020B0604020202020204" pitchFamily="34" charset="0"/>
              </a:rPr>
              <a:t>Warangal (Rural)</a:t>
            </a:r>
            <a:endParaRPr lang="en-IN" sz="1800" b="0" i="0" u="none" strike="noStrike" dirty="0">
              <a:effectLst/>
              <a:latin typeface="Abadi" panose="020B0604020104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E4870F08-7426-882E-DD84-A117C8238F44}"/>
              </a:ext>
            </a:extLst>
          </p:cNvPr>
          <p:cNvSpPr txBox="1"/>
          <p:nvPr/>
        </p:nvSpPr>
        <p:spPr>
          <a:xfrm>
            <a:off x="1838336" y="2503717"/>
            <a:ext cx="1008221" cy="369332"/>
          </a:xfrm>
          <a:prstGeom prst="rect">
            <a:avLst/>
          </a:prstGeom>
          <a:noFill/>
        </p:spPr>
        <p:txBody>
          <a:bodyPr wrap="square">
            <a:spAutoFit/>
          </a:bodyPr>
          <a:lstStyle/>
          <a:p>
            <a:pPr algn="r" fontAlgn="b"/>
            <a:r>
              <a:rPr lang="en-IN" dirty="0">
                <a:latin typeface="Abadi" panose="020B0604020104020204" pitchFamily="34" charset="0"/>
              </a:rPr>
              <a:t>142.50</a:t>
            </a:r>
          </a:p>
        </p:txBody>
      </p:sp>
      <p:sp>
        <p:nvSpPr>
          <p:cNvPr id="29" name="TextBox 28">
            <a:extLst>
              <a:ext uri="{FF2B5EF4-FFF2-40B4-BE49-F238E27FC236}">
                <a16:creationId xmlns:a16="http://schemas.microsoft.com/office/drawing/2014/main" id="{6CF2250E-A3F4-C91C-7754-A87883CC196C}"/>
              </a:ext>
            </a:extLst>
          </p:cNvPr>
          <p:cNvSpPr txBox="1"/>
          <p:nvPr/>
        </p:nvSpPr>
        <p:spPr>
          <a:xfrm>
            <a:off x="1908398" y="3636134"/>
            <a:ext cx="938159" cy="369332"/>
          </a:xfrm>
          <a:prstGeom prst="rect">
            <a:avLst/>
          </a:prstGeom>
          <a:noFill/>
        </p:spPr>
        <p:txBody>
          <a:bodyPr wrap="square">
            <a:spAutoFit/>
          </a:bodyPr>
          <a:lstStyle/>
          <a:p>
            <a:r>
              <a:rPr lang="en-IN" sz="1800" u="none" strike="noStrike" dirty="0">
                <a:effectLst/>
                <a:latin typeface="Abadi" panose="020B0604020104020204" pitchFamily="34" charset="0"/>
                <a:cs typeface="Arial" panose="020B0604020202020204" pitchFamily="34" charset="0"/>
              </a:rPr>
              <a:t>118.50</a:t>
            </a:r>
            <a:endParaRPr lang="en-IN" dirty="0">
              <a:latin typeface="Abadi" panose="020B0604020104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7FCC1629-9D9F-B96F-FD25-2FA100AAF078}"/>
              </a:ext>
            </a:extLst>
          </p:cNvPr>
          <p:cNvSpPr txBox="1"/>
          <p:nvPr/>
        </p:nvSpPr>
        <p:spPr>
          <a:xfrm>
            <a:off x="1848885" y="4988953"/>
            <a:ext cx="1018925" cy="369332"/>
          </a:xfrm>
          <a:prstGeom prst="rect">
            <a:avLst/>
          </a:prstGeom>
          <a:noFill/>
        </p:spPr>
        <p:txBody>
          <a:bodyPr wrap="square">
            <a:spAutoFit/>
          </a:bodyPr>
          <a:lstStyle/>
          <a:p>
            <a:r>
              <a:rPr lang="en-IN" sz="1800" u="none" strike="noStrike" dirty="0">
                <a:effectLst/>
                <a:latin typeface="Abadi" panose="020B0604020104020204" pitchFamily="34" charset="0"/>
                <a:cs typeface="Arial" panose="020B0604020202020204" pitchFamily="34" charset="0"/>
              </a:rPr>
              <a:t>106.60</a:t>
            </a:r>
            <a:endParaRPr lang="en-IN" dirty="0">
              <a:latin typeface="Abadi" panose="020B0604020104020204" pitchFamily="34" charset="0"/>
              <a:cs typeface="Arial" panose="020B0604020202020204" pitchFamily="34" charset="0"/>
            </a:endParaRPr>
          </a:p>
        </p:txBody>
      </p:sp>
      <p:sp>
        <p:nvSpPr>
          <p:cNvPr id="32" name="Arrow: Down 31">
            <a:extLst>
              <a:ext uri="{FF2B5EF4-FFF2-40B4-BE49-F238E27FC236}">
                <a16:creationId xmlns:a16="http://schemas.microsoft.com/office/drawing/2014/main" id="{8CB03B91-F377-F06A-F403-FD9BC75EBE68}"/>
              </a:ext>
            </a:extLst>
          </p:cNvPr>
          <p:cNvSpPr/>
          <p:nvPr/>
        </p:nvSpPr>
        <p:spPr>
          <a:xfrm>
            <a:off x="2246187" y="2946660"/>
            <a:ext cx="192523" cy="369795"/>
          </a:xfrm>
          <a:prstGeom prst="downArrow">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Down 32">
            <a:extLst>
              <a:ext uri="{FF2B5EF4-FFF2-40B4-BE49-F238E27FC236}">
                <a16:creationId xmlns:a16="http://schemas.microsoft.com/office/drawing/2014/main" id="{E430A268-28C7-9479-9E1E-7F73082DA693}"/>
              </a:ext>
            </a:extLst>
          </p:cNvPr>
          <p:cNvSpPr/>
          <p:nvPr/>
        </p:nvSpPr>
        <p:spPr>
          <a:xfrm>
            <a:off x="2246186" y="4153152"/>
            <a:ext cx="192523" cy="369795"/>
          </a:xfrm>
          <a:prstGeom prst="downArrow">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363DBA4-EB73-3E75-207E-ACEBEE4C30DA}"/>
              </a:ext>
            </a:extLst>
          </p:cNvPr>
          <p:cNvSpPr txBox="1"/>
          <p:nvPr/>
        </p:nvSpPr>
        <p:spPr>
          <a:xfrm>
            <a:off x="6886603" y="1357323"/>
            <a:ext cx="3967753" cy="400110"/>
          </a:xfrm>
          <a:prstGeom prst="rect">
            <a:avLst/>
          </a:prstGeom>
          <a:noFill/>
        </p:spPr>
        <p:txBody>
          <a:bodyPr wrap="none" rtlCol="0">
            <a:spAutoFit/>
          </a:bodyPr>
          <a:lstStyle/>
          <a:p>
            <a:r>
              <a:rPr lang="en-US" sz="2000" b="1" dirty="0">
                <a:latin typeface="Abadi" panose="020B0604020104020204" pitchFamily="34" charset="0"/>
              </a:rPr>
              <a:t>Bottom 3 Districts based on CAGR</a:t>
            </a:r>
            <a:endParaRPr lang="en-IN" sz="2000" b="1" dirty="0">
              <a:latin typeface="Abadi" panose="020B0604020104020204" pitchFamily="34" charset="0"/>
            </a:endParaRPr>
          </a:p>
        </p:txBody>
      </p:sp>
      <p:sp>
        <p:nvSpPr>
          <p:cNvPr id="6" name="TextBox 5">
            <a:extLst>
              <a:ext uri="{FF2B5EF4-FFF2-40B4-BE49-F238E27FC236}">
                <a16:creationId xmlns:a16="http://schemas.microsoft.com/office/drawing/2014/main" id="{9F18B662-9E25-5670-8DE8-DB77667BD21C}"/>
              </a:ext>
            </a:extLst>
          </p:cNvPr>
          <p:cNvSpPr txBox="1"/>
          <p:nvPr/>
        </p:nvSpPr>
        <p:spPr>
          <a:xfrm>
            <a:off x="7137616" y="2215059"/>
            <a:ext cx="1905778" cy="369332"/>
          </a:xfrm>
          <a:prstGeom prst="rect">
            <a:avLst/>
          </a:prstGeom>
          <a:noFill/>
        </p:spPr>
        <p:txBody>
          <a:bodyPr wrap="square">
            <a:spAutoFit/>
          </a:bodyPr>
          <a:lstStyle/>
          <a:p>
            <a:pPr algn="l" fontAlgn="b"/>
            <a:r>
              <a:rPr lang="en-IN" sz="1800" u="none" strike="noStrike" dirty="0">
                <a:effectLst/>
                <a:latin typeface="Abadi" panose="020B0604020104020204" pitchFamily="34" charset="0"/>
              </a:rPr>
              <a:t>Warangal (Urban)</a:t>
            </a:r>
            <a:endParaRPr lang="en-IN" sz="1800" b="0" i="0" u="none" strike="noStrike" dirty="0">
              <a:effectLst/>
              <a:latin typeface="Abadi" panose="020B0604020104020204" pitchFamily="34" charset="0"/>
            </a:endParaRPr>
          </a:p>
        </p:txBody>
      </p:sp>
      <p:sp>
        <p:nvSpPr>
          <p:cNvPr id="7" name="TextBox 6">
            <a:extLst>
              <a:ext uri="{FF2B5EF4-FFF2-40B4-BE49-F238E27FC236}">
                <a16:creationId xmlns:a16="http://schemas.microsoft.com/office/drawing/2014/main" id="{D5B8B879-AD1C-DC51-251D-B3F7A24FBEAB}"/>
              </a:ext>
            </a:extLst>
          </p:cNvPr>
          <p:cNvSpPr txBox="1"/>
          <p:nvPr/>
        </p:nvSpPr>
        <p:spPr>
          <a:xfrm>
            <a:off x="7488293" y="3394641"/>
            <a:ext cx="1188804" cy="369332"/>
          </a:xfrm>
          <a:prstGeom prst="rect">
            <a:avLst/>
          </a:prstGeom>
          <a:noFill/>
        </p:spPr>
        <p:txBody>
          <a:bodyPr wrap="square">
            <a:spAutoFit/>
          </a:bodyPr>
          <a:lstStyle/>
          <a:p>
            <a:pPr algn="l" fontAlgn="b"/>
            <a:r>
              <a:rPr lang="en-IN" sz="1800" u="none" strike="noStrike" dirty="0">
                <a:effectLst/>
                <a:latin typeface="Abadi" panose="020B0604020104020204" pitchFamily="34" charset="0"/>
              </a:rPr>
              <a:t>Nalgonda</a:t>
            </a:r>
            <a:endParaRPr lang="en-IN" sz="1800" b="0" i="0" u="none" strike="noStrike" dirty="0">
              <a:effectLst/>
              <a:latin typeface="Abadi" panose="020B0604020104020204" pitchFamily="34" charset="0"/>
            </a:endParaRPr>
          </a:p>
        </p:txBody>
      </p:sp>
      <p:sp>
        <p:nvSpPr>
          <p:cNvPr id="8" name="TextBox 7">
            <a:extLst>
              <a:ext uri="{FF2B5EF4-FFF2-40B4-BE49-F238E27FC236}">
                <a16:creationId xmlns:a16="http://schemas.microsoft.com/office/drawing/2014/main" id="{3B38A39B-CBD2-AC24-DA80-0AA2D24C54E2}"/>
              </a:ext>
            </a:extLst>
          </p:cNvPr>
          <p:cNvSpPr txBox="1"/>
          <p:nvPr/>
        </p:nvSpPr>
        <p:spPr>
          <a:xfrm>
            <a:off x="7419088" y="4548028"/>
            <a:ext cx="1342833" cy="369332"/>
          </a:xfrm>
          <a:prstGeom prst="rect">
            <a:avLst/>
          </a:prstGeom>
          <a:noFill/>
        </p:spPr>
        <p:txBody>
          <a:bodyPr wrap="square">
            <a:spAutoFit/>
          </a:bodyPr>
          <a:lstStyle/>
          <a:p>
            <a:pPr algn="l" fontAlgn="b"/>
            <a:r>
              <a:rPr lang="en-IN" sz="1800" u="none" strike="noStrike" dirty="0">
                <a:effectLst/>
                <a:latin typeface="Abadi" panose="020B0604020104020204" pitchFamily="34" charset="0"/>
              </a:rPr>
              <a:t>Karimnagar</a:t>
            </a:r>
            <a:endParaRPr lang="en-IN" sz="1800" b="0" i="0" u="none" strike="noStrike" dirty="0">
              <a:effectLst/>
              <a:latin typeface="Abadi" panose="020B0604020104020204" pitchFamily="34" charset="0"/>
            </a:endParaRPr>
          </a:p>
        </p:txBody>
      </p:sp>
      <p:sp>
        <p:nvSpPr>
          <p:cNvPr id="10" name="TextBox 9">
            <a:extLst>
              <a:ext uri="{FF2B5EF4-FFF2-40B4-BE49-F238E27FC236}">
                <a16:creationId xmlns:a16="http://schemas.microsoft.com/office/drawing/2014/main" id="{7138CBCA-EAAF-6415-3EB8-DE913AD79005}"/>
              </a:ext>
            </a:extLst>
          </p:cNvPr>
          <p:cNvSpPr txBox="1"/>
          <p:nvPr/>
        </p:nvSpPr>
        <p:spPr>
          <a:xfrm>
            <a:off x="7492756" y="4867247"/>
            <a:ext cx="1002974" cy="369332"/>
          </a:xfrm>
          <a:prstGeom prst="rect">
            <a:avLst/>
          </a:prstGeom>
          <a:noFill/>
        </p:spPr>
        <p:txBody>
          <a:bodyPr wrap="square">
            <a:spAutoFit/>
          </a:bodyPr>
          <a:lstStyle/>
          <a:p>
            <a:r>
              <a:rPr lang="en-IN" sz="1800" b="0" i="0" u="none" strike="noStrike" dirty="0">
                <a:effectLst/>
                <a:latin typeface="Abadi" panose="020B0604020104020204" pitchFamily="34" charset="0"/>
              </a:rPr>
              <a:t>-69.67</a:t>
            </a:r>
            <a:r>
              <a:rPr lang="en-IN" dirty="0">
                <a:latin typeface="Abadi" panose="020B0604020104020204" pitchFamily="34" charset="0"/>
              </a:rPr>
              <a:t> </a:t>
            </a:r>
          </a:p>
        </p:txBody>
      </p:sp>
      <p:sp>
        <p:nvSpPr>
          <p:cNvPr id="11" name="TextBox 10">
            <a:extLst>
              <a:ext uri="{FF2B5EF4-FFF2-40B4-BE49-F238E27FC236}">
                <a16:creationId xmlns:a16="http://schemas.microsoft.com/office/drawing/2014/main" id="{2A7A2088-1AAF-87C9-4C6C-991E1E635AD8}"/>
              </a:ext>
            </a:extLst>
          </p:cNvPr>
          <p:cNvSpPr txBox="1"/>
          <p:nvPr/>
        </p:nvSpPr>
        <p:spPr>
          <a:xfrm>
            <a:off x="7598704" y="3679739"/>
            <a:ext cx="935394" cy="369332"/>
          </a:xfrm>
          <a:prstGeom prst="rect">
            <a:avLst/>
          </a:prstGeom>
          <a:noFill/>
        </p:spPr>
        <p:txBody>
          <a:bodyPr wrap="square">
            <a:spAutoFit/>
          </a:bodyPr>
          <a:lstStyle/>
          <a:p>
            <a:r>
              <a:rPr lang="en-IN" sz="1800" b="0" i="0" u="none" strike="noStrike" dirty="0">
                <a:effectLst/>
                <a:latin typeface="Abadi" panose="020B0604020104020204" pitchFamily="34" charset="0"/>
              </a:rPr>
              <a:t>-60.61</a:t>
            </a:r>
            <a:r>
              <a:rPr lang="en-IN" dirty="0">
                <a:latin typeface="Abadi" panose="020B0604020104020204" pitchFamily="34" charset="0"/>
              </a:rPr>
              <a:t> </a:t>
            </a:r>
          </a:p>
        </p:txBody>
      </p:sp>
      <p:sp>
        <p:nvSpPr>
          <p:cNvPr id="12" name="TextBox 11">
            <a:extLst>
              <a:ext uri="{FF2B5EF4-FFF2-40B4-BE49-F238E27FC236}">
                <a16:creationId xmlns:a16="http://schemas.microsoft.com/office/drawing/2014/main" id="{B29006B9-5600-E993-7460-ACFD8B1D11E2}"/>
              </a:ext>
            </a:extLst>
          </p:cNvPr>
          <p:cNvSpPr txBox="1"/>
          <p:nvPr/>
        </p:nvSpPr>
        <p:spPr>
          <a:xfrm>
            <a:off x="7598704" y="2538050"/>
            <a:ext cx="983603" cy="369332"/>
          </a:xfrm>
          <a:prstGeom prst="rect">
            <a:avLst/>
          </a:prstGeom>
          <a:noFill/>
        </p:spPr>
        <p:txBody>
          <a:bodyPr wrap="square">
            <a:spAutoFit/>
          </a:bodyPr>
          <a:lstStyle/>
          <a:p>
            <a:r>
              <a:rPr lang="en-IN" sz="1800" b="0" i="0" u="none" strike="noStrike" dirty="0">
                <a:effectLst/>
                <a:latin typeface="Abadi" panose="020B0604020104020204" pitchFamily="34" charset="0"/>
              </a:rPr>
              <a:t>-48.63</a:t>
            </a:r>
            <a:endParaRPr lang="en-IN" dirty="0">
              <a:latin typeface="Abadi" panose="020B0604020104020204" pitchFamily="34" charset="0"/>
            </a:endParaRPr>
          </a:p>
        </p:txBody>
      </p:sp>
      <p:sp>
        <p:nvSpPr>
          <p:cNvPr id="13" name="Arrow: Down 12">
            <a:extLst>
              <a:ext uri="{FF2B5EF4-FFF2-40B4-BE49-F238E27FC236}">
                <a16:creationId xmlns:a16="http://schemas.microsoft.com/office/drawing/2014/main" id="{B75AC5A6-CA36-A88B-51F0-3944C0D396DB}"/>
              </a:ext>
            </a:extLst>
          </p:cNvPr>
          <p:cNvSpPr/>
          <p:nvPr/>
        </p:nvSpPr>
        <p:spPr>
          <a:xfrm rot="10800000">
            <a:off x="7897982" y="2966114"/>
            <a:ext cx="192523" cy="369795"/>
          </a:xfrm>
          <a:prstGeom prst="downArrow">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8A91F64D-21FB-B0AD-4689-CBB8EE6C4B4F}"/>
              </a:ext>
            </a:extLst>
          </p:cNvPr>
          <p:cNvSpPr/>
          <p:nvPr/>
        </p:nvSpPr>
        <p:spPr>
          <a:xfrm rot="10800000">
            <a:off x="7897982" y="4116402"/>
            <a:ext cx="192523" cy="369795"/>
          </a:xfrm>
          <a:prstGeom prst="downArrow">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819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up)">
                                      <p:cBhvr>
                                        <p:cTn id="14" dur="500"/>
                                        <p:tgtEl>
                                          <p:spTgt spid="3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500"/>
                                        <p:tgtEl>
                                          <p:spTgt spid="33"/>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up)">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par>
                          <p:cTn id="48" fill="hold">
                            <p:stCondLst>
                              <p:cond delay="1500"/>
                            </p:stCondLst>
                            <p:childTnLst>
                              <p:par>
                                <p:cTn id="49" presetID="22" presetClass="entr" presetSubtype="4"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par>
                          <p:cTn id="52" fill="hold">
                            <p:stCondLst>
                              <p:cond delay="2000"/>
                            </p:stCondLst>
                            <p:childTnLst>
                              <p:par>
                                <p:cTn id="53" presetID="22" presetClass="entr" presetSubtype="4"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00"/>
                                        <p:tgtEl>
                                          <p:spTgt spid="7"/>
                                        </p:tgtEl>
                                      </p:cBhvr>
                                    </p:animEffect>
                                  </p:childTnLst>
                                </p:cTn>
                              </p:par>
                            </p:childTnLst>
                          </p:cTn>
                        </p:par>
                        <p:par>
                          <p:cTn id="56" fill="hold">
                            <p:stCondLst>
                              <p:cond delay="2500"/>
                            </p:stCondLst>
                            <p:childTnLst>
                              <p:par>
                                <p:cTn id="57" presetID="22" presetClass="entr" presetSubtype="4"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down)">
                                      <p:cBhvr>
                                        <p:cTn id="59" dur="500"/>
                                        <p:tgtEl>
                                          <p:spTgt spid="13"/>
                                        </p:tgtEl>
                                      </p:cBhvr>
                                    </p:animEffect>
                                  </p:childTnLst>
                                </p:cTn>
                              </p:par>
                            </p:childTnLst>
                          </p:cTn>
                        </p:par>
                        <p:par>
                          <p:cTn id="60" fill="hold">
                            <p:stCondLst>
                              <p:cond delay="3000"/>
                            </p:stCondLst>
                            <p:childTnLst>
                              <p:par>
                                <p:cTn id="61" presetID="22" presetClass="entr" presetSubtype="4"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500"/>
                                        <p:tgtEl>
                                          <p:spTgt spid="12"/>
                                        </p:tgtEl>
                                      </p:cBhvr>
                                    </p:animEffect>
                                  </p:childTnLst>
                                </p:cTn>
                              </p:par>
                            </p:childTnLst>
                          </p:cTn>
                        </p:par>
                        <p:par>
                          <p:cTn id="64" fill="hold">
                            <p:stCondLst>
                              <p:cond delay="3500"/>
                            </p:stCondLst>
                            <p:childTnLst>
                              <p:par>
                                <p:cTn id="65" presetID="22" presetClass="entr" presetSubtype="4"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4" grpId="0"/>
      <p:bldP spid="27" grpId="0"/>
      <p:bldP spid="29" grpId="0"/>
      <p:bldP spid="31" grpId="0"/>
      <p:bldP spid="32" grpId="0" animBg="1"/>
      <p:bldP spid="33" grpId="0" animBg="1"/>
      <p:bldP spid="6" grpId="0"/>
      <p:bldP spid="7" grpId="0"/>
      <p:bldP spid="8" grpId="0"/>
      <p:bldP spid="10" grpId="0"/>
      <p:bldP spid="11" grpId="0"/>
      <p:bldP spid="12" grpId="0"/>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5171D-8D10-7722-4462-4181B6E52ED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0" y="9728"/>
            <a:ext cx="12191998" cy="6517041"/>
          </a:xfrm>
          <a:prstGeom prst="rect">
            <a:avLst/>
          </a:prstGeom>
        </p:spPr>
      </p:pic>
      <p:sp>
        <p:nvSpPr>
          <p:cNvPr id="5" name="Rectangle 4">
            <a:extLst>
              <a:ext uri="{FF2B5EF4-FFF2-40B4-BE49-F238E27FC236}">
                <a16:creationId xmlns:a16="http://schemas.microsoft.com/office/drawing/2014/main" id="{26F48490-76B6-3A61-5A0A-9061BBAA2AD9}"/>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VizSlides">
                <a:extLst>
                  <a:ext uri="{FF2B5EF4-FFF2-40B4-BE49-F238E27FC236}">
                    <a16:creationId xmlns:a16="http://schemas.microsoft.com/office/drawing/2014/main" id="{346D9D2E-20E6-393D-644A-638EF57BECD6}"/>
                  </a:ext>
                </a:extLst>
              </p:cNvPr>
              <p:cNvGraphicFramePr>
                <a:graphicFrameLocks noGrp="1"/>
              </p:cNvGraphicFramePr>
              <p:nvPr>
                <p:extLst>
                  <p:ext uri="{D42A27DB-BD31-4B8C-83A1-F6EECF244321}">
                    <p14:modId xmlns:p14="http://schemas.microsoft.com/office/powerpoint/2010/main" val="2939571075"/>
                  </p:ext>
                </p:extLst>
              </p:nvPr>
            </p:nvGraphicFramePr>
            <p:xfrm>
              <a:off x="6372320" y="1503858"/>
              <a:ext cx="5656723" cy="3685763"/>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1" title="VizSlides">
                <a:extLst>
                  <a:ext uri="{FF2B5EF4-FFF2-40B4-BE49-F238E27FC236}">
                    <a16:creationId xmlns:a16="http://schemas.microsoft.com/office/drawing/2014/main" id="{346D9D2E-20E6-393D-644A-638EF57BECD6}"/>
                  </a:ext>
                </a:extLst>
              </p:cNvPr>
              <p:cNvPicPr>
                <a:picLocks noGrp="1" noRot="1" noChangeAspect="1" noMove="1" noResize="1" noEditPoints="1" noAdjustHandles="1" noChangeArrowheads="1" noChangeShapeType="1"/>
              </p:cNvPicPr>
              <p:nvPr/>
            </p:nvPicPr>
            <p:blipFill>
              <a:blip r:embed="rId5"/>
              <a:stretch>
                <a:fillRect/>
              </a:stretch>
            </p:blipFill>
            <p:spPr>
              <a:xfrm>
                <a:off x="6372320" y="1503858"/>
                <a:ext cx="5656723" cy="3685763"/>
              </a:xfrm>
              <a:prstGeom prst="rect">
                <a:avLst/>
              </a:prstGeom>
            </p:spPr>
          </p:pic>
        </mc:Fallback>
      </mc:AlternateContent>
      <p:sp>
        <p:nvSpPr>
          <p:cNvPr id="6" name="TextBox 5">
            <a:extLst>
              <a:ext uri="{FF2B5EF4-FFF2-40B4-BE49-F238E27FC236}">
                <a16:creationId xmlns:a16="http://schemas.microsoft.com/office/drawing/2014/main" id="{8A2B69CD-8309-8908-939D-F7464FA9A888}"/>
              </a:ext>
            </a:extLst>
          </p:cNvPr>
          <p:cNvSpPr txBox="1"/>
          <p:nvPr/>
        </p:nvSpPr>
        <p:spPr>
          <a:xfrm>
            <a:off x="868216" y="824354"/>
            <a:ext cx="4488729" cy="400110"/>
          </a:xfrm>
          <a:prstGeom prst="rect">
            <a:avLst/>
          </a:prstGeom>
          <a:noFill/>
        </p:spPr>
        <p:txBody>
          <a:bodyPr wrap="none" rtlCol="0">
            <a:spAutoFit/>
          </a:bodyPr>
          <a:lstStyle/>
          <a:p>
            <a:r>
              <a:rPr lang="en-US" sz="2000" b="1" dirty="0">
                <a:latin typeface="Abadi" panose="020B0604020104020204" pitchFamily="34" charset="0"/>
              </a:rPr>
              <a:t>3. Peak and low season for Hyderabad </a:t>
            </a:r>
            <a:endParaRPr lang="en-IN" sz="2000" b="1" dirty="0">
              <a:latin typeface="Abadi" panose="020B0604020104020204" pitchFamily="34" charset="0"/>
            </a:endParaRPr>
          </a:p>
        </p:txBody>
      </p:sp>
      <p:sp>
        <p:nvSpPr>
          <p:cNvPr id="7" name="TextBox 6">
            <a:extLst>
              <a:ext uri="{FF2B5EF4-FFF2-40B4-BE49-F238E27FC236}">
                <a16:creationId xmlns:a16="http://schemas.microsoft.com/office/drawing/2014/main" id="{C62C429C-503B-4BD9-7FFA-CBA1C6246AD7}"/>
              </a:ext>
            </a:extLst>
          </p:cNvPr>
          <p:cNvSpPr txBox="1"/>
          <p:nvPr/>
        </p:nvSpPr>
        <p:spPr>
          <a:xfrm>
            <a:off x="1238783" y="2318085"/>
            <a:ext cx="5136342" cy="1754326"/>
          </a:xfrm>
          <a:prstGeom prst="rect">
            <a:avLst/>
          </a:prstGeom>
          <a:noFill/>
        </p:spPr>
        <p:txBody>
          <a:bodyPr wrap="none" rtlCol="0">
            <a:spAutoFit/>
          </a:bodyPr>
          <a:lstStyle/>
          <a:p>
            <a:r>
              <a:rPr lang="en-IN" b="1" dirty="0">
                <a:latin typeface="Abadi" panose="020B0604020104020204" pitchFamily="34" charset="0"/>
              </a:rPr>
              <a:t>Bonalu</a:t>
            </a:r>
            <a:r>
              <a:rPr lang="en-IN" dirty="0">
                <a:latin typeface="Abadi" panose="020B0604020104020204" pitchFamily="34" charset="0"/>
              </a:rPr>
              <a:t> starts with the Aahsda month according </a:t>
            </a:r>
          </a:p>
          <a:p>
            <a:r>
              <a:rPr lang="en-IN" dirty="0">
                <a:latin typeface="Abadi" panose="020B0604020104020204" pitchFamily="34" charset="0"/>
              </a:rPr>
              <a:t>To the Hindu calendar and the goddess </a:t>
            </a:r>
            <a:r>
              <a:rPr lang="en-IN" b="1" dirty="0">
                <a:latin typeface="Abadi" panose="020B0604020104020204" pitchFamily="34" charset="0"/>
              </a:rPr>
              <a:t>Mahankali</a:t>
            </a:r>
          </a:p>
          <a:p>
            <a:r>
              <a:rPr lang="en-IN" b="1" dirty="0">
                <a:latin typeface="Abadi" panose="020B0604020104020204" pitchFamily="34" charset="0"/>
              </a:rPr>
              <a:t>is worshiped</a:t>
            </a:r>
            <a:r>
              <a:rPr lang="en-IN" dirty="0">
                <a:latin typeface="Abadi" panose="020B0604020104020204" pitchFamily="34" charset="0"/>
              </a:rPr>
              <a:t>  The festival is also called</a:t>
            </a:r>
            <a:r>
              <a:rPr lang="en-IN" b="1" dirty="0">
                <a:latin typeface="Abadi" panose="020B0604020104020204" pitchFamily="34" charset="0"/>
              </a:rPr>
              <a:t> Mahankali</a:t>
            </a:r>
          </a:p>
          <a:p>
            <a:r>
              <a:rPr lang="en-IN" b="1" dirty="0">
                <a:latin typeface="Abadi" panose="020B0604020104020204" pitchFamily="34" charset="0"/>
              </a:rPr>
              <a:t>Bonalu</a:t>
            </a:r>
            <a:r>
              <a:rPr lang="en-IN" dirty="0">
                <a:latin typeface="Abadi" panose="020B0604020104020204" pitchFamily="34" charset="0"/>
              </a:rPr>
              <a:t> 2023. The month-long Bonalu festival</a:t>
            </a:r>
          </a:p>
          <a:p>
            <a:r>
              <a:rPr lang="en-IN" dirty="0">
                <a:latin typeface="Abadi" panose="020B0604020104020204" pitchFamily="34" charset="0"/>
              </a:rPr>
              <a:t>celebrations in Telangana start from </a:t>
            </a:r>
          </a:p>
          <a:p>
            <a:r>
              <a:rPr lang="en-IN" dirty="0">
                <a:latin typeface="Abadi" panose="020B0604020104020204" pitchFamily="34" charset="0"/>
              </a:rPr>
              <a:t>22 June 2023 to 16 July 2023</a:t>
            </a:r>
          </a:p>
        </p:txBody>
      </p:sp>
    </p:spTree>
    <p:extLst>
      <p:ext uri="{BB962C8B-B14F-4D97-AF65-F5344CB8AC3E}">
        <p14:creationId xmlns:p14="http://schemas.microsoft.com/office/powerpoint/2010/main" val="95913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51EF3-A001-7E00-DDD2-D045A75680E1}"/>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0" y="-19455"/>
            <a:ext cx="12191998" cy="6517041"/>
          </a:xfrm>
          <a:prstGeom prst="rect">
            <a:avLst/>
          </a:prstGeom>
        </p:spPr>
      </p:pic>
      <p:sp>
        <p:nvSpPr>
          <p:cNvPr id="5" name="Rectangle 4">
            <a:extLst>
              <a:ext uri="{FF2B5EF4-FFF2-40B4-BE49-F238E27FC236}">
                <a16:creationId xmlns:a16="http://schemas.microsoft.com/office/drawing/2014/main" id="{96394567-772F-5697-35C3-800C34DC83D5}"/>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8C2E84EA-ABDE-69D2-56AD-4D24A0AE2A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66996" y="1439693"/>
            <a:ext cx="6225721" cy="3769883"/>
          </a:xfrm>
          <a:prstGeom prst="rect">
            <a:avLst/>
          </a:prstGeom>
        </p:spPr>
      </p:pic>
      <p:graphicFrame>
        <p:nvGraphicFramePr>
          <p:cNvPr id="21" name="Table 21">
            <a:extLst>
              <a:ext uri="{FF2B5EF4-FFF2-40B4-BE49-F238E27FC236}">
                <a16:creationId xmlns:a16="http://schemas.microsoft.com/office/drawing/2014/main" id="{90E516D5-2AE3-3EFD-25FB-4D618D331676}"/>
              </a:ext>
            </a:extLst>
          </p:cNvPr>
          <p:cNvGraphicFramePr>
            <a:graphicFrameLocks noGrp="1"/>
          </p:cNvGraphicFramePr>
          <p:nvPr>
            <p:extLst>
              <p:ext uri="{D42A27DB-BD31-4B8C-83A1-F6EECF244321}">
                <p14:modId xmlns:p14="http://schemas.microsoft.com/office/powerpoint/2010/main" val="919534552"/>
              </p:ext>
            </p:extLst>
          </p:nvPr>
        </p:nvGraphicFramePr>
        <p:xfrm>
          <a:off x="2444718" y="3632382"/>
          <a:ext cx="2030504" cy="1746066"/>
        </p:xfrm>
        <a:graphic>
          <a:graphicData uri="http://schemas.openxmlformats.org/drawingml/2006/table">
            <a:tbl>
              <a:tblPr firstRow="1" bandRow="1">
                <a:tableStyleId>{7DF18680-E054-41AD-8BC1-D1AEF772440D}</a:tableStyleId>
              </a:tblPr>
              <a:tblGrid>
                <a:gridCol w="989965">
                  <a:extLst>
                    <a:ext uri="{9D8B030D-6E8A-4147-A177-3AD203B41FA5}">
                      <a16:colId xmlns:a16="http://schemas.microsoft.com/office/drawing/2014/main" val="175204815"/>
                    </a:ext>
                  </a:extLst>
                </a:gridCol>
                <a:gridCol w="1040539">
                  <a:extLst>
                    <a:ext uri="{9D8B030D-6E8A-4147-A177-3AD203B41FA5}">
                      <a16:colId xmlns:a16="http://schemas.microsoft.com/office/drawing/2014/main" val="41736475"/>
                    </a:ext>
                  </a:extLst>
                </a:gridCol>
              </a:tblGrid>
              <a:tr h="245291">
                <a:tc>
                  <a:txBody>
                    <a:bodyPr/>
                    <a:lstStyle/>
                    <a:p>
                      <a:pPr algn="ctr" fontAlgn="b"/>
                      <a:r>
                        <a:rPr lang="en-IN" sz="1200" b="1" kern="1200" dirty="0">
                          <a:solidFill>
                            <a:schemeClr val="tx1"/>
                          </a:solidFill>
                        </a:rPr>
                        <a:t>District</a:t>
                      </a:r>
                      <a:endParaRPr lang="en-IN" sz="12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tc>
                  <a:txBody>
                    <a:bodyPr/>
                    <a:lstStyle/>
                    <a:p>
                      <a:pPr algn="ctr"/>
                      <a:r>
                        <a:rPr lang="en-US" sz="1200" b="1" kern="1200" dirty="0">
                          <a:solidFill>
                            <a:schemeClr val="tx1"/>
                          </a:solidFill>
                        </a:rPr>
                        <a:t>Ratio</a:t>
                      </a:r>
                      <a:endParaRPr lang="en-IN" sz="12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59887661"/>
                  </a:ext>
                </a:extLst>
              </a:tr>
              <a:tr h="245291">
                <a:tc>
                  <a:txBody>
                    <a:bodyPr/>
                    <a:lstStyle/>
                    <a:p>
                      <a:pPr algn="ctr" fontAlgn="b"/>
                      <a:r>
                        <a:rPr lang="en-IN" sz="1000" b="1" kern="1200" dirty="0">
                          <a:solidFill>
                            <a:schemeClr val="tx1"/>
                          </a:solidFill>
                        </a:rPr>
                        <a:t>Nirmal</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tc>
                  <a:txBody>
                    <a:bodyPr/>
                    <a:lstStyle/>
                    <a:p>
                      <a:pPr algn="ctr" fontAlgn="b"/>
                      <a:r>
                        <a:rPr lang="en-IN" sz="1000" b="1" kern="1200" dirty="0">
                          <a:solidFill>
                            <a:schemeClr val="tx1"/>
                          </a:solidFill>
                        </a:rPr>
                        <a:t>66578.98</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extLst>
                  <a:ext uri="{0D108BD9-81ED-4DB2-BD59-A6C34878D82A}">
                    <a16:rowId xmlns:a16="http://schemas.microsoft.com/office/drawing/2014/main" val="2353644831"/>
                  </a:ext>
                </a:extLst>
              </a:tr>
              <a:tr h="245291">
                <a:tc>
                  <a:txBody>
                    <a:bodyPr/>
                    <a:lstStyle/>
                    <a:p>
                      <a:pPr algn="ctr" fontAlgn="b"/>
                      <a:r>
                        <a:rPr lang="en-IN" sz="1000" b="1" kern="1200" dirty="0" err="1">
                          <a:solidFill>
                            <a:schemeClr val="tx1"/>
                          </a:solidFill>
                        </a:rPr>
                        <a:t>Jangaon</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tc>
                  <a:txBody>
                    <a:bodyPr/>
                    <a:lstStyle/>
                    <a:p>
                      <a:pPr algn="ctr" fontAlgn="b"/>
                      <a:r>
                        <a:rPr lang="en-IN" sz="1000" b="1" kern="1200" dirty="0">
                          <a:solidFill>
                            <a:schemeClr val="tx1"/>
                          </a:solidFill>
                        </a:rPr>
                        <a:t>4131.40</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extLst>
                  <a:ext uri="{0D108BD9-81ED-4DB2-BD59-A6C34878D82A}">
                    <a16:rowId xmlns:a16="http://schemas.microsoft.com/office/drawing/2014/main" val="1406225213"/>
                  </a:ext>
                </a:extLst>
              </a:tr>
              <a:tr h="245291">
                <a:tc>
                  <a:txBody>
                    <a:bodyPr/>
                    <a:lstStyle/>
                    <a:p>
                      <a:pPr algn="ctr" fontAlgn="b"/>
                      <a:r>
                        <a:rPr lang="en-IN" sz="1000" b="1" kern="1200" dirty="0">
                          <a:solidFill>
                            <a:schemeClr val="tx1"/>
                          </a:solidFill>
                        </a:rPr>
                        <a:t>Adilabad</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tc>
                  <a:txBody>
                    <a:bodyPr/>
                    <a:lstStyle/>
                    <a:p>
                      <a:pPr algn="ctr" fontAlgn="b"/>
                      <a:r>
                        <a:rPr lang="en-IN" sz="1000" b="1" kern="1200" dirty="0">
                          <a:solidFill>
                            <a:schemeClr val="tx1"/>
                          </a:solidFill>
                        </a:rPr>
                        <a:t>2256.82</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extLst>
                  <a:ext uri="{0D108BD9-81ED-4DB2-BD59-A6C34878D82A}">
                    <a16:rowId xmlns:a16="http://schemas.microsoft.com/office/drawing/2014/main" val="2047384601"/>
                  </a:ext>
                </a:extLst>
              </a:tr>
              <a:tr h="245291">
                <a:tc>
                  <a:txBody>
                    <a:bodyPr/>
                    <a:lstStyle/>
                    <a:p>
                      <a:pPr algn="ctr" fontAlgn="b"/>
                      <a:r>
                        <a:rPr lang="en-IN" sz="1000" b="1" kern="1200" dirty="0">
                          <a:solidFill>
                            <a:schemeClr val="tx1"/>
                          </a:solidFill>
                        </a:rPr>
                        <a:t>Warangal (Urban)</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tc>
                  <a:txBody>
                    <a:bodyPr/>
                    <a:lstStyle/>
                    <a:p>
                      <a:pPr algn="ctr" fontAlgn="b"/>
                      <a:r>
                        <a:rPr lang="en-IN" sz="1000" b="1" kern="1200" dirty="0">
                          <a:solidFill>
                            <a:schemeClr val="tx1"/>
                          </a:solidFill>
                        </a:rPr>
                        <a:t>34.83</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extLst>
                  <a:ext uri="{0D108BD9-81ED-4DB2-BD59-A6C34878D82A}">
                    <a16:rowId xmlns:a16="http://schemas.microsoft.com/office/drawing/2014/main" val="3494412565"/>
                  </a:ext>
                </a:extLst>
              </a:tr>
              <a:tr h="245291">
                <a:tc>
                  <a:txBody>
                    <a:bodyPr/>
                    <a:lstStyle/>
                    <a:p>
                      <a:pPr algn="ctr" fontAlgn="b"/>
                      <a:r>
                        <a:rPr lang="en-IN" sz="1000" b="1" kern="1200">
                          <a:solidFill>
                            <a:schemeClr val="tx1"/>
                          </a:solidFill>
                        </a:rPr>
                        <a:t>Warangal (Rural)</a:t>
                      </a:r>
                      <a:endParaRPr lang="en-IN" sz="1000" b="1" kern="1200">
                        <a:solidFill>
                          <a:schemeClr val="tx1"/>
                        </a:solidFill>
                        <a:latin typeface="Arial" panose="020B0604020202020204" pitchFamily="34" charset="0"/>
                        <a:ea typeface="+mn-ea"/>
                        <a:cs typeface="Arial" panose="020B0604020202020204" pitchFamily="34" charset="0"/>
                      </a:endParaRPr>
                    </a:p>
                  </a:txBody>
                  <a:tcPr marL="7620" marR="7620" marT="7620" marB="0" anchor="ctr"/>
                </a:tc>
                <a:tc>
                  <a:txBody>
                    <a:bodyPr/>
                    <a:lstStyle/>
                    <a:p>
                      <a:pPr algn="ctr" fontAlgn="b"/>
                      <a:r>
                        <a:rPr lang="en-IN" sz="1000" b="1" kern="1200">
                          <a:solidFill>
                            <a:schemeClr val="tx1"/>
                          </a:solidFill>
                        </a:rPr>
                        <a:t>26.77</a:t>
                      </a:r>
                      <a:endParaRPr lang="en-IN" sz="1000" b="1" kern="1200">
                        <a:solidFill>
                          <a:schemeClr val="tx1"/>
                        </a:solidFill>
                        <a:latin typeface="Arial" panose="020B0604020202020204" pitchFamily="34" charset="0"/>
                        <a:ea typeface="+mn-ea"/>
                        <a:cs typeface="Arial" panose="020B0604020202020204" pitchFamily="34" charset="0"/>
                      </a:endParaRPr>
                    </a:p>
                  </a:txBody>
                  <a:tcPr marL="7620" marR="7620" marT="7620" marB="0" anchor="ctr"/>
                </a:tc>
                <a:extLst>
                  <a:ext uri="{0D108BD9-81ED-4DB2-BD59-A6C34878D82A}">
                    <a16:rowId xmlns:a16="http://schemas.microsoft.com/office/drawing/2014/main" val="4134079904"/>
                  </a:ext>
                </a:extLst>
              </a:tr>
              <a:tr h="245291">
                <a:tc>
                  <a:txBody>
                    <a:bodyPr/>
                    <a:lstStyle/>
                    <a:p>
                      <a:pPr algn="ctr" fontAlgn="b"/>
                      <a:r>
                        <a:rPr lang="en-IN" sz="1000" b="1" kern="1200" dirty="0">
                          <a:solidFill>
                            <a:schemeClr val="tx1"/>
                          </a:solidFill>
                        </a:rPr>
                        <a:t>Hyderabad</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tc>
                  <a:txBody>
                    <a:bodyPr/>
                    <a:lstStyle/>
                    <a:p>
                      <a:pPr algn="ctr" fontAlgn="b"/>
                      <a:r>
                        <a:rPr lang="en-IN" sz="1000" b="1" kern="1200" dirty="0">
                          <a:solidFill>
                            <a:schemeClr val="tx1"/>
                          </a:solidFill>
                        </a:rPr>
                        <a:t>0.80</a:t>
                      </a:r>
                      <a:endParaRPr lang="en-IN" sz="1000" b="1" kern="1200" dirty="0">
                        <a:solidFill>
                          <a:schemeClr val="tx1"/>
                        </a:solidFill>
                        <a:latin typeface="Arial" panose="020B0604020202020204" pitchFamily="34" charset="0"/>
                        <a:ea typeface="+mn-ea"/>
                        <a:cs typeface="Arial" panose="020B0604020202020204" pitchFamily="34" charset="0"/>
                      </a:endParaRPr>
                    </a:p>
                  </a:txBody>
                  <a:tcPr marL="7620" marR="7620" marT="7620" marB="0" anchor="ctr"/>
                </a:tc>
                <a:extLst>
                  <a:ext uri="{0D108BD9-81ED-4DB2-BD59-A6C34878D82A}">
                    <a16:rowId xmlns:a16="http://schemas.microsoft.com/office/drawing/2014/main" val="390027935"/>
                  </a:ext>
                </a:extLst>
              </a:tr>
            </a:tbl>
          </a:graphicData>
        </a:graphic>
      </p:graphicFrame>
      <p:sp>
        <p:nvSpPr>
          <p:cNvPr id="22" name="TextBox 21">
            <a:extLst>
              <a:ext uri="{FF2B5EF4-FFF2-40B4-BE49-F238E27FC236}">
                <a16:creationId xmlns:a16="http://schemas.microsoft.com/office/drawing/2014/main" id="{41B8F703-D374-31CB-0693-A0E47CE25E1D}"/>
              </a:ext>
            </a:extLst>
          </p:cNvPr>
          <p:cNvSpPr txBox="1"/>
          <p:nvPr/>
        </p:nvSpPr>
        <p:spPr>
          <a:xfrm>
            <a:off x="868216" y="824354"/>
            <a:ext cx="8973932" cy="400110"/>
          </a:xfrm>
          <a:prstGeom prst="rect">
            <a:avLst/>
          </a:prstGeom>
          <a:noFill/>
        </p:spPr>
        <p:txBody>
          <a:bodyPr wrap="none" rtlCol="0">
            <a:spAutoFit/>
          </a:bodyPr>
          <a:lstStyle/>
          <a:p>
            <a:r>
              <a:rPr lang="en-US" sz="2000" b="1" dirty="0">
                <a:latin typeface="Abadi" panose="020B0604020104020204" pitchFamily="34" charset="0"/>
              </a:rPr>
              <a:t>4. List down the Top and Bottom 3 Districts with high domestic to foreign ratio </a:t>
            </a:r>
            <a:endParaRPr lang="en-IN" sz="2000" b="1" dirty="0">
              <a:latin typeface="Abadi" panose="020B0604020104020204" pitchFamily="34" charset="0"/>
            </a:endParaRPr>
          </a:p>
        </p:txBody>
      </p:sp>
      <p:sp>
        <p:nvSpPr>
          <p:cNvPr id="2" name="TextBox 1">
            <a:extLst>
              <a:ext uri="{FF2B5EF4-FFF2-40B4-BE49-F238E27FC236}">
                <a16:creationId xmlns:a16="http://schemas.microsoft.com/office/drawing/2014/main" id="{7A518BB1-79C2-72EC-82A6-615FF069032F}"/>
              </a:ext>
            </a:extLst>
          </p:cNvPr>
          <p:cNvSpPr txBox="1"/>
          <p:nvPr/>
        </p:nvSpPr>
        <p:spPr>
          <a:xfrm>
            <a:off x="1186704" y="2555271"/>
            <a:ext cx="4086375" cy="646331"/>
          </a:xfrm>
          <a:prstGeom prst="rect">
            <a:avLst/>
          </a:prstGeom>
          <a:noFill/>
        </p:spPr>
        <p:txBody>
          <a:bodyPr wrap="none" rtlCol="0">
            <a:spAutoFit/>
          </a:bodyPr>
          <a:lstStyle/>
          <a:p>
            <a:r>
              <a:rPr lang="en-US" dirty="0">
                <a:latin typeface="Abadi" panose="020B0604020104020204" pitchFamily="34" charset="0"/>
              </a:rPr>
              <a:t>Nirmal has highest foot fall ration </a:t>
            </a:r>
          </a:p>
          <a:p>
            <a:r>
              <a:rPr lang="en-US" dirty="0">
                <a:latin typeface="Abadi" panose="020B0604020104020204" pitchFamily="34" charset="0"/>
              </a:rPr>
              <a:t>Compare to other districts in </a:t>
            </a:r>
            <a:r>
              <a:rPr lang="en-IN" dirty="0">
                <a:latin typeface="Abadi" panose="020B0604020104020204" pitchFamily="34" charset="0"/>
              </a:rPr>
              <a:t>Telangana</a:t>
            </a:r>
          </a:p>
        </p:txBody>
      </p:sp>
    </p:spTree>
    <p:extLst>
      <p:ext uri="{BB962C8B-B14F-4D97-AF65-F5344CB8AC3E}">
        <p14:creationId xmlns:p14="http://schemas.microsoft.com/office/powerpoint/2010/main" val="51490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EF8C2C-4820-6F56-B06C-6196828FE0DF}"/>
              </a:ext>
            </a:extLst>
          </p:cNvPr>
          <p:cNvSpPr/>
          <p:nvPr/>
        </p:nvSpPr>
        <p:spPr>
          <a:xfrm>
            <a:off x="0" y="6517041"/>
            <a:ext cx="12192000" cy="3501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A9D0E8A4-219A-021D-BCA6-1D61B2CAF5E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CrisscrossEtching/>
                    </a14:imgEffect>
                    <a14:imgEffect>
                      <a14:colorTemperature colorTemp="7200"/>
                    </a14:imgEffect>
                    <a14:imgEffect>
                      <a14:saturation sat="0"/>
                    </a14:imgEffect>
                  </a14:imgLayer>
                </a14:imgProps>
              </a:ext>
            </a:extLst>
          </a:blip>
          <a:stretch>
            <a:fillRect/>
          </a:stretch>
        </p:blipFill>
        <p:spPr>
          <a:xfrm>
            <a:off x="0" y="0"/>
            <a:ext cx="12191998" cy="6517041"/>
          </a:xfrm>
          <a:prstGeom prst="rect">
            <a:avLst/>
          </a:prstGeom>
        </p:spPr>
      </p:pic>
      <p:sp>
        <p:nvSpPr>
          <p:cNvPr id="12" name="TextBox 11">
            <a:extLst>
              <a:ext uri="{FF2B5EF4-FFF2-40B4-BE49-F238E27FC236}">
                <a16:creationId xmlns:a16="http://schemas.microsoft.com/office/drawing/2014/main" id="{DCFCEFC6-0BDC-AF8F-1F9F-61E193FE90FF}"/>
              </a:ext>
            </a:extLst>
          </p:cNvPr>
          <p:cNvSpPr txBox="1"/>
          <p:nvPr/>
        </p:nvSpPr>
        <p:spPr>
          <a:xfrm>
            <a:off x="337122" y="424244"/>
            <a:ext cx="2997937" cy="400110"/>
          </a:xfrm>
          <a:prstGeom prst="rect">
            <a:avLst/>
          </a:prstGeom>
          <a:noFill/>
        </p:spPr>
        <p:txBody>
          <a:bodyPr wrap="none" rtlCol="0">
            <a:spAutoFit/>
          </a:bodyPr>
          <a:lstStyle/>
          <a:p>
            <a:r>
              <a:rPr lang="en-US" sz="2000" b="1" dirty="0">
                <a:latin typeface="Algerian" panose="04020705040A02060702" pitchFamily="82" charset="0"/>
              </a:rPr>
              <a:t>Secondary Questions</a:t>
            </a:r>
            <a:endParaRPr lang="en-IN" sz="2000" b="1" dirty="0">
              <a:latin typeface="Algerian" panose="04020705040A02060702" pitchFamily="82" charset="0"/>
            </a:endParaRPr>
          </a:p>
        </p:txBody>
      </p:sp>
      <p:sp>
        <p:nvSpPr>
          <p:cNvPr id="13" name="TextBox 12">
            <a:extLst>
              <a:ext uri="{FF2B5EF4-FFF2-40B4-BE49-F238E27FC236}">
                <a16:creationId xmlns:a16="http://schemas.microsoft.com/office/drawing/2014/main" id="{09502503-C31C-5886-1C22-FA20971B3C2B}"/>
              </a:ext>
            </a:extLst>
          </p:cNvPr>
          <p:cNvSpPr txBox="1"/>
          <p:nvPr/>
        </p:nvSpPr>
        <p:spPr>
          <a:xfrm>
            <a:off x="868216" y="824354"/>
            <a:ext cx="2674130" cy="400110"/>
          </a:xfrm>
          <a:prstGeom prst="rect">
            <a:avLst/>
          </a:prstGeom>
          <a:noFill/>
        </p:spPr>
        <p:txBody>
          <a:bodyPr wrap="none" rtlCol="0">
            <a:spAutoFit/>
          </a:bodyPr>
          <a:lstStyle/>
          <a:p>
            <a:r>
              <a:rPr lang="en-US" sz="2000" b="1" dirty="0">
                <a:latin typeface="Abadi" panose="020B0604020104020204" pitchFamily="34" charset="0"/>
              </a:rPr>
              <a:t>1. Tourist footfall ratio </a:t>
            </a:r>
            <a:endParaRPr lang="en-IN" sz="2000" b="1" dirty="0">
              <a:latin typeface="Abadi" panose="020B0604020104020204" pitchFamily="34" charset="0"/>
            </a:endParaRPr>
          </a:p>
        </p:txBody>
      </p:sp>
      <p:sp>
        <p:nvSpPr>
          <p:cNvPr id="18" name="TextBox 17">
            <a:extLst>
              <a:ext uri="{FF2B5EF4-FFF2-40B4-BE49-F238E27FC236}">
                <a16:creationId xmlns:a16="http://schemas.microsoft.com/office/drawing/2014/main" id="{007F4AA4-9211-C9F3-BC29-03DA5050865C}"/>
              </a:ext>
            </a:extLst>
          </p:cNvPr>
          <p:cNvSpPr txBox="1"/>
          <p:nvPr/>
        </p:nvSpPr>
        <p:spPr>
          <a:xfrm>
            <a:off x="7479782" y="952319"/>
            <a:ext cx="1718740" cy="400110"/>
          </a:xfrm>
          <a:prstGeom prst="rect">
            <a:avLst/>
          </a:prstGeom>
          <a:noFill/>
        </p:spPr>
        <p:txBody>
          <a:bodyPr wrap="none" rtlCol="0">
            <a:spAutoFit/>
          </a:bodyPr>
          <a:lstStyle/>
          <a:p>
            <a:r>
              <a:rPr lang="en-US" sz="2000" b="1" dirty="0">
                <a:latin typeface="Abadi" panose="020B0604020104020204" pitchFamily="34" charset="0"/>
              </a:rPr>
              <a:t>Top 5 </a:t>
            </a:r>
            <a:r>
              <a:rPr lang="en-IN" sz="2000" b="1" dirty="0">
                <a:latin typeface="Abadi" panose="020B0604020104020204" pitchFamily="34" charset="0"/>
              </a:rPr>
              <a:t>District</a:t>
            </a:r>
            <a:r>
              <a:rPr lang="en-IN" sz="2000" dirty="0"/>
              <a:t> </a:t>
            </a:r>
            <a:endParaRPr lang="en-IN" sz="2000" b="1" dirty="0">
              <a:latin typeface="Abadi" panose="020B0604020104020204" pitchFamily="34" charset="0"/>
            </a:endParaRPr>
          </a:p>
        </p:txBody>
      </p:sp>
      <p:pic>
        <p:nvPicPr>
          <p:cNvPr id="3" name="Picture 2">
            <a:extLst>
              <a:ext uri="{FF2B5EF4-FFF2-40B4-BE49-F238E27FC236}">
                <a16:creationId xmlns:a16="http://schemas.microsoft.com/office/drawing/2014/main" id="{BEC7758B-C1D2-C57F-6483-BE24B7E1BE96}"/>
              </a:ext>
            </a:extLst>
          </p:cNvPr>
          <p:cNvPicPr>
            <a:picLocks noChangeAspect="1"/>
          </p:cNvPicPr>
          <p:nvPr/>
        </p:nvPicPr>
        <p:blipFill rotWithShape="1">
          <a:blip r:embed="rId4">
            <a:clrChange>
              <a:clrFrom>
                <a:srgbClr val="FFFFFF"/>
              </a:clrFrom>
              <a:clrTo>
                <a:srgbClr val="FFFFFF">
                  <a:alpha val="0"/>
                </a:srgbClr>
              </a:clrTo>
            </a:clrChange>
          </a:blip>
          <a:srcRect l="19103" r="25730"/>
          <a:stretch/>
        </p:blipFill>
        <p:spPr>
          <a:xfrm>
            <a:off x="6637356" y="1500736"/>
            <a:ext cx="5122331" cy="4884437"/>
          </a:xfrm>
          <a:prstGeom prst="rect">
            <a:avLst/>
          </a:prstGeom>
        </p:spPr>
      </p:pic>
      <p:pic>
        <p:nvPicPr>
          <p:cNvPr id="5" name="Picture 4">
            <a:extLst>
              <a:ext uri="{FF2B5EF4-FFF2-40B4-BE49-F238E27FC236}">
                <a16:creationId xmlns:a16="http://schemas.microsoft.com/office/drawing/2014/main" id="{BDAA51A1-DB9E-EBFD-17D1-BB11BC2999F6}"/>
              </a:ext>
            </a:extLst>
          </p:cNvPr>
          <p:cNvPicPr>
            <a:picLocks noChangeAspect="1"/>
          </p:cNvPicPr>
          <p:nvPr/>
        </p:nvPicPr>
        <p:blipFill rotWithShape="1">
          <a:blip r:embed="rId4">
            <a:clrChange>
              <a:clrFrom>
                <a:srgbClr val="FFFFFF"/>
              </a:clrFrom>
              <a:clrTo>
                <a:srgbClr val="FFFFFF">
                  <a:alpha val="0"/>
                </a:srgbClr>
              </a:clrTo>
            </a:clrChange>
          </a:blip>
          <a:srcRect l="87531" b="87482"/>
          <a:stretch/>
        </p:blipFill>
        <p:spPr>
          <a:xfrm>
            <a:off x="11154704" y="1405281"/>
            <a:ext cx="912441" cy="481885"/>
          </a:xfrm>
          <a:prstGeom prst="rect">
            <a:avLst/>
          </a:prstGeom>
        </p:spPr>
      </p:pic>
      <p:sp>
        <p:nvSpPr>
          <p:cNvPr id="4" name="TextBox 3">
            <a:extLst>
              <a:ext uri="{FF2B5EF4-FFF2-40B4-BE49-F238E27FC236}">
                <a16:creationId xmlns:a16="http://schemas.microsoft.com/office/drawing/2014/main" id="{0679C997-5295-3822-98D7-0CDA8884AC6C}"/>
              </a:ext>
            </a:extLst>
          </p:cNvPr>
          <p:cNvSpPr txBox="1"/>
          <p:nvPr/>
        </p:nvSpPr>
        <p:spPr>
          <a:xfrm>
            <a:off x="1284051" y="1807451"/>
            <a:ext cx="5447489" cy="646331"/>
          </a:xfrm>
          <a:prstGeom prst="rect">
            <a:avLst/>
          </a:prstGeom>
          <a:noFill/>
        </p:spPr>
        <p:txBody>
          <a:bodyPr wrap="square">
            <a:spAutoFit/>
          </a:bodyPr>
          <a:lstStyle/>
          <a:p>
            <a:r>
              <a:rPr lang="en-IN" b="1" dirty="0">
                <a:latin typeface="Abadi" panose="020B0604020104020204" pitchFamily="34" charset="0"/>
              </a:rPr>
              <a:t>Vemulawada: </a:t>
            </a:r>
            <a:r>
              <a:rPr lang="en-IN" dirty="0">
                <a:latin typeface="Abadi" panose="020B0604020104020204" pitchFamily="34" charset="0"/>
              </a:rPr>
              <a:t>The temple is dedicated to Lord Shiva and attracts devotees from the region. </a:t>
            </a:r>
          </a:p>
        </p:txBody>
      </p:sp>
      <p:sp>
        <p:nvSpPr>
          <p:cNvPr id="8" name="TextBox 7">
            <a:extLst>
              <a:ext uri="{FF2B5EF4-FFF2-40B4-BE49-F238E27FC236}">
                <a16:creationId xmlns:a16="http://schemas.microsoft.com/office/drawing/2014/main" id="{A729C972-214A-9A35-62A6-8C72D410570E}"/>
              </a:ext>
            </a:extLst>
          </p:cNvPr>
          <p:cNvSpPr txBox="1"/>
          <p:nvPr/>
        </p:nvSpPr>
        <p:spPr>
          <a:xfrm>
            <a:off x="1284051" y="2547312"/>
            <a:ext cx="5447489" cy="1200329"/>
          </a:xfrm>
          <a:prstGeom prst="rect">
            <a:avLst/>
          </a:prstGeom>
          <a:noFill/>
        </p:spPr>
        <p:txBody>
          <a:bodyPr wrap="square">
            <a:spAutoFit/>
          </a:bodyPr>
          <a:lstStyle/>
          <a:p>
            <a:r>
              <a:rPr lang="en-IN" b="1" dirty="0">
                <a:latin typeface="Abadi" panose="020B0604020104020204" pitchFamily="34" charset="0"/>
              </a:rPr>
              <a:t>Kondagattu Anjaneya Swamy Temple</a:t>
            </a:r>
            <a:r>
              <a:rPr lang="en-IN" dirty="0">
                <a:latin typeface="Abadi" panose="020B0604020104020204" pitchFamily="34" charset="0"/>
              </a:rPr>
              <a:t>: Located near Vemulawada, this temple is dedicated to Lord Hanuman. It's known for its unique architecture and religious importance.</a:t>
            </a:r>
          </a:p>
        </p:txBody>
      </p:sp>
      <p:sp>
        <p:nvSpPr>
          <p:cNvPr id="10" name="TextBox 9">
            <a:extLst>
              <a:ext uri="{FF2B5EF4-FFF2-40B4-BE49-F238E27FC236}">
                <a16:creationId xmlns:a16="http://schemas.microsoft.com/office/drawing/2014/main" id="{0A40EFCC-2580-E39E-EAC2-F4BB369C8F7C}"/>
              </a:ext>
            </a:extLst>
          </p:cNvPr>
          <p:cNvSpPr txBox="1"/>
          <p:nvPr/>
        </p:nvSpPr>
        <p:spPr>
          <a:xfrm>
            <a:off x="1284051" y="3862194"/>
            <a:ext cx="5447489" cy="923330"/>
          </a:xfrm>
          <a:prstGeom prst="rect">
            <a:avLst/>
          </a:prstGeom>
          <a:noFill/>
        </p:spPr>
        <p:txBody>
          <a:bodyPr wrap="square">
            <a:spAutoFit/>
          </a:bodyPr>
          <a:lstStyle/>
          <a:p>
            <a:r>
              <a:rPr lang="en-IN" b="1" dirty="0">
                <a:latin typeface="Abadi" panose="020B0604020104020204" pitchFamily="34" charset="0"/>
              </a:rPr>
              <a:t>Chalukya Temples at Basarlapalli: </a:t>
            </a:r>
            <a:r>
              <a:rPr lang="en-IN" dirty="0">
                <a:latin typeface="Abadi" panose="020B0604020104020204" pitchFamily="34" charset="0"/>
              </a:rPr>
              <a:t>These ancient temples showcase architectural and historical significance.</a:t>
            </a:r>
          </a:p>
        </p:txBody>
      </p:sp>
    </p:spTree>
    <p:extLst>
      <p:ext uri="{BB962C8B-B14F-4D97-AF65-F5344CB8AC3E}">
        <p14:creationId xmlns:p14="http://schemas.microsoft.com/office/powerpoint/2010/main" val="295401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2000"/>
                                        <p:tgtEl>
                                          <p:spTgt spid="3"/>
                                        </p:tgtEl>
                                      </p:cBhvr>
                                    </p:animEffect>
                                  </p:childTnLst>
                                </p:cTn>
                              </p:par>
                              <p:par>
                                <p:cTn id="8" presetID="6" presetClass="entr" presetSubtype="3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webextension1.xml><?xml version="1.0" encoding="utf-8"?>
<we:webextension xmlns:we="http://schemas.microsoft.com/office/webextensions/webextension/2010/11" id="{D2E93D7D-042D-4775-9484-8AD7BAE4E8A9}">
  <we:reference id="wa200004798" version="1.0.1.0" store="en-US" storeType="OMEX"/>
  <we:alternateReferences>
    <we:reference id="WA200004798" version="1.0.1.0" store="WA200004798" storeType="OMEX"/>
  </we:alternateReferences>
  <we:properties>
    <we:property name="embedForm" value="&quot;{\&quot;site\&quot;:\&quot;\&quot;,\&quot;domain\&quot;:\&quot;public.tableau.com\&quot;,\&quot;worksheet\&quot;:\&quot;Season\&quot;,\&quot;dashboard\&quot;:\&quot;ss_16926347891350\&quot;,\&quot;tabs\&quot;:true,\&quot;toolbar\&quot;:true}&quot;"/>
    <we:property name="embedUrl" value="&quot;\&quot;https://public.tableau.com/views/ss_16926347891350/Season\&quot;&quot;"/>
    <we:property name="filters" value="&quot;[]&quot;"/>
    <we:property name="isInstalled" value="&quot;true&quot;"/>
    <we:property name="marks" value="&quot;[]&quot;"/>
    <we:property name="parameters" value="&quot;[]&quot;"/>
    <we:property name="serverType" value="&quot;\&quot;public\&quot;&quot;"/>
    <we:property name="tabs" value="&quot;null&quot;"/>
    <we:property name="toolbar" value="&quot;null&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1150</TotalTime>
  <Words>819</Words>
  <Application>Microsoft Office PowerPoint</Application>
  <PresentationFormat>Widescreen</PresentationFormat>
  <Paragraphs>119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Abadi</vt:lpstr>
      <vt:lpstr>Algerian</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Sathappan PR</dc:creator>
  <cp:lastModifiedBy>Sathappan PR</cp:lastModifiedBy>
  <cp:revision>24</cp:revision>
  <dcterms:created xsi:type="dcterms:W3CDTF">2023-08-17T10:38:25Z</dcterms:created>
  <dcterms:modified xsi:type="dcterms:W3CDTF">2023-08-26T09:24:36Z</dcterms:modified>
</cp:coreProperties>
</file>